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57" r:id="rId3"/>
    <p:sldId id="258" r:id="rId4"/>
    <p:sldId id="270" r:id="rId5"/>
    <p:sldId id="259" r:id="rId6"/>
    <p:sldId id="263" r:id="rId7"/>
    <p:sldId id="260" r:id="rId8"/>
    <p:sldId id="269" r:id="rId9"/>
    <p:sldId id="261" r:id="rId10"/>
    <p:sldId id="272" r:id="rId11"/>
    <p:sldId id="262" r:id="rId12"/>
    <p:sldId id="264" r:id="rId13"/>
    <p:sldId id="265" r:id="rId14"/>
    <p:sldId id="267" r:id="rId15"/>
    <p:sldId id="273" r:id="rId16"/>
    <p:sldId id="268" r:id="rId17"/>
    <p:sldId id="266"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FC3"/>
    <a:srgbClr val="234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26"/>
    <p:restoredTop sz="94666"/>
  </p:normalViewPr>
  <p:slideViewPr>
    <p:cSldViewPr snapToGrid="0" snapToObjects="1">
      <p:cViewPr varScale="1">
        <p:scale>
          <a:sx n="82" d="100"/>
          <a:sy n="82" d="100"/>
        </p:scale>
        <p:origin x="9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9AFB03-D49E-4D76-9E1D-0DF010E51C41}" type="doc">
      <dgm:prSet loTypeId="urn:microsoft.com/office/officeart/2005/8/layout/process5" loCatId="process" qsTypeId="urn:microsoft.com/office/officeart/2005/8/quickstyle/simple1" qsCatId="simple" csTypeId="urn:microsoft.com/office/officeart/2005/8/colors/accent0_1" csCatId="mainScheme" phldr="1"/>
      <dgm:spPr/>
      <dgm:t>
        <a:bodyPr/>
        <a:lstStyle/>
        <a:p>
          <a:endParaRPr lang="en-US"/>
        </a:p>
      </dgm:t>
    </dgm:pt>
    <dgm:pt modelId="{434DB0DF-AA28-4072-AEEC-154C2A3D8E34}">
      <dgm:prSet phldrT="[Text]"/>
      <dgm:spPr/>
      <dgm:t>
        <a:bodyPr/>
        <a:lstStyle/>
        <a:p>
          <a:r>
            <a:rPr lang="en-US">
              <a:latin typeface="Aptos Display" panose="020F0302020204030204"/>
            </a:rPr>
            <a:t>Input</a:t>
          </a:r>
          <a:endParaRPr lang="en-US"/>
        </a:p>
      </dgm:t>
    </dgm:pt>
    <dgm:pt modelId="{70A0195A-236F-4414-876E-ABC16821640C}" type="parTrans" cxnId="{838CAEAA-0A93-469C-9B7C-02C80468B33D}">
      <dgm:prSet/>
      <dgm:spPr/>
      <dgm:t>
        <a:bodyPr/>
        <a:lstStyle/>
        <a:p>
          <a:endParaRPr lang="en-US"/>
        </a:p>
      </dgm:t>
    </dgm:pt>
    <dgm:pt modelId="{203F7206-A02A-4263-9E51-D00E33130009}" type="sibTrans" cxnId="{838CAEAA-0A93-469C-9B7C-02C80468B33D}">
      <dgm:prSet/>
      <dgm:spPr/>
      <dgm:t>
        <a:bodyPr/>
        <a:lstStyle/>
        <a:p>
          <a:endParaRPr lang="en-US"/>
        </a:p>
      </dgm:t>
    </dgm:pt>
    <dgm:pt modelId="{8BCCAE23-BE1C-4E63-8756-08D69E124CDC}">
      <dgm:prSet phldrT="[Text]"/>
      <dgm:spPr/>
      <dgm:t>
        <a:bodyPr/>
        <a:lstStyle/>
        <a:p>
          <a:pPr rtl="0"/>
          <a:r>
            <a:rPr lang="en-US">
              <a:latin typeface="Aptos Display" panose="020F0302020204030204"/>
            </a:rPr>
            <a:t>Conv2D(32 filters,3X3,ReLu)</a:t>
          </a:r>
          <a:endParaRPr lang="en-US"/>
        </a:p>
      </dgm:t>
    </dgm:pt>
    <dgm:pt modelId="{DCE2E0B0-2680-41FA-AB28-6274B5875AC5}" type="parTrans" cxnId="{A5C216C3-C307-467F-A128-8A8DBF7F62F1}">
      <dgm:prSet/>
      <dgm:spPr/>
      <dgm:t>
        <a:bodyPr/>
        <a:lstStyle/>
        <a:p>
          <a:endParaRPr lang="en-US"/>
        </a:p>
      </dgm:t>
    </dgm:pt>
    <dgm:pt modelId="{7C0C807B-8B78-4B7C-99FC-13A1BAC83579}" type="sibTrans" cxnId="{A5C216C3-C307-467F-A128-8A8DBF7F62F1}">
      <dgm:prSet/>
      <dgm:spPr/>
      <dgm:t>
        <a:bodyPr/>
        <a:lstStyle/>
        <a:p>
          <a:endParaRPr lang="en-US"/>
        </a:p>
      </dgm:t>
    </dgm:pt>
    <dgm:pt modelId="{E8B73E27-0E24-4822-94AC-D7594ED0D6A6}">
      <dgm:prSet phldrT="[Text]" phldr="0"/>
      <dgm:spPr/>
      <dgm:t>
        <a:bodyPr/>
        <a:lstStyle/>
        <a:p>
          <a:pPr rtl="0"/>
          <a:r>
            <a:rPr lang="en-US">
              <a:latin typeface="Calibri"/>
              <a:ea typeface="Calibri"/>
              <a:cs typeface="Calibri"/>
            </a:rPr>
            <a:t>Conv2D(64 filters,3X3,ReLu)</a:t>
          </a:r>
          <a:endParaRPr lang="en-US"/>
        </a:p>
      </dgm:t>
    </dgm:pt>
    <dgm:pt modelId="{E10EDE1E-B721-40ED-BD92-188A73E34FB2}" type="parTrans" cxnId="{B35DC050-883E-46F1-942A-C762B96F586C}">
      <dgm:prSet/>
      <dgm:spPr/>
      <dgm:t>
        <a:bodyPr/>
        <a:lstStyle/>
        <a:p>
          <a:endParaRPr lang="en-US"/>
        </a:p>
      </dgm:t>
    </dgm:pt>
    <dgm:pt modelId="{FC3C25CB-17E1-4607-B326-A9873596768F}" type="sibTrans" cxnId="{B35DC050-883E-46F1-942A-C762B96F586C}">
      <dgm:prSet/>
      <dgm:spPr/>
      <dgm:t>
        <a:bodyPr/>
        <a:lstStyle/>
        <a:p>
          <a:endParaRPr lang="en-US"/>
        </a:p>
      </dgm:t>
    </dgm:pt>
    <dgm:pt modelId="{376CD365-67F4-4B05-BE2F-C17B40645697}">
      <dgm:prSet phldrT="[Text]" phldr="0"/>
      <dgm:spPr/>
      <dgm:t>
        <a:bodyPr/>
        <a:lstStyle/>
        <a:p>
          <a:pPr rtl="0"/>
          <a:r>
            <a:rPr lang="en-US">
              <a:latin typeface="Calibri"/>
              <a:ea typeface="Calibri"/>
              <a:cs typeface="Calibri"/>
            </a:rPr>
            <a:t>Conv2D(128 filters,3X3,ReLu)</a:t>
          </a:r>
          <a:endParaRPr lang="en-US"/>
        </a:p>
      </dgm:t>
    </dgm:pt>
    <dgm:pt modelId="{26BC749D-093C-4922-A1D2-64ED56DE5966}" type="parTrans" cxnId="{95D0A408-5237-40FB-956B-D8DE33880763}">
      <dgm:prSet/>
      <dgm:spPr/>
      <dgm:t>
        <a:bodyPr/>
        <a:lstStyle/>
        <a:p>
          <a:endParaRPr lang="en-US"/>
        </a:p>
      </dgm:t>
    </dgm:pt>
    <dgm:pt modelId="{8D53D1A8-9363-453C-B762-BF5EE6D9E67F}" type="sibTrans" cxnId="{95D0A408-5237-40FB-956B-D8DE33880763}">
      <dgm:prSet/>
      <dgm:spPr/>
      <dgm:t>
        <a:bodyPr/>
        <a:lstStyle/>
        <a:p>
          <a:endParaRPr lang="en-US"/>
        </a:p>
      </dgm:t>
    </dgm:pt>
    <dgm:pt modelId="{27E03025-8345-4C39-8E04-FBC2900D4E44}">
      <dgm:prSet phldrT="[Text]"/>
      <dgm:spPr/>
      <dgm:t>
        <a:bodyPr/>
        <a:lstStyle/>
        <a:p>
          <a:pPr rtl="0"/>
          <a:r>
            <a:rPr lang="en-US">
              <a:latin typeface="Calibri"/>
              <a:ea typeface="Calibri"/>
              <a:cs typeface="Calibri"/>
            </a:rPr>
            <a:t>Conv2D(256 filters,3X3,ReLu)</a:t>
          </a:r>
          <a:endParaRPr lang="en-US"/>
        </a:p>
      </dgm:t>
    </dgm:pt>
    <dgm:pt modelId="{95F6DBC7-8E7E-4E6E-B737-2F54988F8556}" type="parTrans" cxnId="{C68D3C49-5BF7-4B8F-BDB7-023B25541BDB}">
      <dgm:prSet/>
      <dgm:spPr/>
      <dgm:t>
        <a:bodyPr/>
        <a:lstStyle/>
        <a:p>
          <a:endParaRPr lang="en-US"/>
        </a:p>
      </dgm:t>
    </dgm:pt>
    <dgm:pt modelId="{3A42063E-2018-4311-B45B-6D03A4E0AB1E}" type="sibTrans" cxnId="{C68D3C49-5BF7-4B8F-BDB7-023B25541BDB}">
      <dgm:prSet/>
      <dgm:spPr/>
      <dgm:t>
        <a:bodyPr/>
        <a:lstStyle/>
        <a:p>
          <a:endParaRPr lang="en-US"/>
        </a:p>
      </dgm:t>
    </dgm:pt>
    <dgm:pt modelId="{2B26DC4F-C980-457A-93AB-311B9C4133C1}">
      <dgm:prSet phldr="0"/>
      <dgm:spPr/>
      <dgm:t>
        <a:bodyPr/>
        <a:lstStyle/>
        <a:p>
          <a:pPr rtl="0"/>
          <a:r>
            <a:rPr lang="en-US">
              <a:latin typeface="Calibri"/>
              <a:ea typeface="Calibri"/>
              <a:cs typeface="Calibri"/>
            </a:rPr>
            <a:t>Conv2D(512 filters,3X3,ReLu)</a:t>
          </a:r>
        </a:p>
      </dgm:t>
    </dgm:pt>
    <dgm:pt modelId="{BACC1FEA-9BB0-42F3-B78D-5A3CA39707C7}" type="parTrans" cxnId="{D7757A68-9C60-49EC-8EB6-D05260074B01}">
      <dgm:prSet/>
      <dgm:spPr/>
      <dgm:t>
        <a:bodyPr/>
        <a:lstStyle/>
        <a:p>
          <a:endParaRPr lang="en-IN"/>
        </a:p>
      </dgm:t>
    </dgm:pt>
    <dgm:pt modelId="{D8299AD2-A16D-43A3-BA6A-4230A5A3B7EC}" type="sibTrans" cxnId="{D7757A68-9C60-49EC-8EB6-D05260074B01}">
      <dgm:prSet/>
      <dgm:spPr/>
      <dgm:t>
        <a:bodyPr/>
        <a:lstStyle/>
        <a:p>
          <a:endParaRPr lang="en-US"/>
        </a:p>
      </dgm:t>
    </dgm:pt>
    <dgm:pt modelId="{1EE4295F-64BD-46ED-8817-BD966D706463}">
      <dgm:prSet phldr="0"/>
      <dgm:spPr/>
      <dgm:t>
        <a:bodyPr/>
        <a:lstStyle/>
        <a:p>
          <a:r>
            <a:rPr lang="en-US">
              <a:latin typeface="Calibri"/>
              <a:ea typeface="Calibri"/>
              <a:cs typeface="Calibri"/>
            </a:rPr>
            <a:t>MaxPooling2D(2x2)</a:t>
          </a:r>
        </a:p>
      </dgm:t>
    </dgm:pt>
    <dgm:pt modelId="{5345E3F5-2EFE-4504-BDE5-6D2C7E8EAD90}" type="parTrans" cxnId="{3386C0AB-24CE-45AA-BF73-67F2F18A3C24}">
      <dgm:prSet/>
      <dgm:spPr/>
      <dgm:t>
        <a:bodyPr/>
        <a:lstStyle/>
        <a:p>
          <a:endParaRPr lang="en-IN"/>
        </a:p>
      </dgm:t>
    </dgm:pt>
    <dgm:pt modelId="{823ACF19-D2A9-4A86-B5AD-B8DB430F1F61}" type="sibTrans" cxnId="{3386C0AB-24CE-45AA-BF73-67F2F18A3C24}">
      <dgm:prSet/>
      <dgm:spPr/>
      <dgm:t>
        <a:bodyPr/>
        <a:lstStyle/>
        <a:p>
          <a:endParaRPr lang="en-US"/>
        </a:p>
      </dgm:t>
    </dgm:pt>
    <dgm:pt modelId="{BC8E199A-39EB-4469-B78C-4453905F3979}">
      <dgm:prSet phldr="0"/>
      <dgm:spPr/>
      <dgm:t>
        <a:bodyPr/>
        <a:lstStyle/>
        <a:p>
          <a:r>
            <a:rPr lang="en-US">
              <a:latin typeface="Calibri"/>
              <a:ea typeface="Calibri"/>
              <a:cs typeface="Calibri"/>
            </a:rPr>
            <a:t>Flatten</a:t>
          </a:r>
        </a:p>
      </dgm:t>
    </dgm:pt>
    <dgm:pt modelId="{4A167BC7-6FFF-4EAF-9472-09BE04508FC1}" type="parTrans" cxnId="{46E3A261-B94C-4075-8CBF-E3F40D6138C0}">
      <dgm:prSet/>
      <dgm:spPr/>
      <dgm:t>
        <a:bodyPr/>
        <a:lstStyle/>
        <a:p>
          <a:endParaRPr lang="en-IN"/>
        </a:p>
      </dgm:t>
    </dgm:pt>
    <dgm:pt modelId="{A8C87D0B-CFB1-4687-B03C-AFA372778ED7}" type="sibTrans" cxnId="{46E3A261-B94C-4075-8CBF-E3F40D6138C0}">
      <dgm:prSet/>
      <dgm:spPr/>
      <dgm:t>
        <a:bodyPr/>
        <a:lstStyle/>
        <a:p>
          <a:endParaRPr lang="en-US"/>
        </a:p>
      </dgm:t>
    </dgm:pt>
    <dgm:pt modelId="{3EC1F4AB-CCF2-4D8E-A781-CED44D6A543E}">
      <dgm:prSet phldr="0"/>
      <dgm:spPr/>
      <dgm:t>
        <a:bodyPr/>
        <a:lstStyle/>
        <a:p>
          <a:pPr rtl="0"/>
          <a:r>
            <a:rPr lang="en-US">
              <a:latin typeface="Calibri"/>
              <a:ea typeface="Calibri"/>
              <a:cs typeface="Calibri"/>
            </a:rPr>
            <a:t>Dense(128,ReLu)</a:t>
          </a:r>
        </a:p>
      </dgm:t>
    </dgm:pt>
    <dgm:pt modelId="{B0FC8989-FF9F-41D4-A753-B4288F6D79E6}" type="parTrans" cxnId="{15A524A7-5FB1-4252-97EB-0C76B3B2E2F7}">
      <dgm:prSet/>
      <dgm:spPr/>
      <dgm:t>
        <a:bodyPr/>
        <a:lstStyle/>
        <a:p>
          <a:endParaRPr lang="en-IN"/>
        </a:p>
      </dgm:t>
    </dgm:pt>
    <dgm:pt modelId="{71711617-ED0B-4423-944C-9483D77201A0}" type="sibTrans" cxnId="{15A524A7-5FB1-4252-97EB-0C76B3B2E2F7}">
      <dgm:prSet/>
      <dgm:spPr/>
      <dgm:t>
        <a:bodyPr/>
        <a:lstStyle/>
        <a:p>
          <a:endParaRPr lang="en-US"/>
        </a:p>
      </dgm:t>
    </dgm:pt>
    <dgm:pt modelId="{8C1F9E54-3762-4D6C-A11D-EE41105A0BCE}">
      <dgm:prSet phldr="0"/>
      <dgm:spPr/>
      <dgm:t>
        <a:bodyPr/>
        <a:lstStyle/>
        <a:p>
          <a:r>
            <a:rPr lang="en-US">
              <a:latin typeface="Calibri"/>
              <a:ea typeface="Calibri"/>
              <a:cs typeface="Calibri"/>
            </a:rPr>
            <a:t>Dropout(0.5)</a:t>
          </a:r>
        </a:p>
      </dgm:t>
    </dgm:pt>
    <dgm:pt modelId="{CFC3EB8B-FCD7-4CF8-9AC5-61B4BE063D1B}" type="parTrans" cxnId="{C3ADEAFB-ABA3-44CB-AF77-812F3A656D0C}">
      <dgm:prSet/>
      <dgm:spPr/>
      <dgm:t>
        <a:bodyPr/>
        <a:lstStyle/>
        <a:p>
          <a:endParaRPr lang="en-IN"/>
        </a:p>
      </dgm:t>
    </dgm:pt>
    <dgm:pt modelId="{980620DC-DC84-4965-86F2-302F59E0647B}" type="sibTrans" cxnId="{C3ADEAFB-ABA3-44CB-AF77-812F3A656D0C}">
      <dgm:prSet/>
      <dgm:spPr/>
      <dgm:t>
        <a:bodyPr/>
        <a:lstStyle/>
        <a:p>
          <a:endParaRPr lang="en-US"/>
        </a:p>
      </dgm:t>
    </dgm:pt>
    <dgm:pt modelId="{BF3CB914-3003-4694-8E58-FF26397BE332}">
      <dgm:prSet phldr="0"/>
      <dgm:spPr/>
      <dgm:t>
        <a:bodyPr/>
        <a:lstStyle/>
        <a:p>
          <a:r>
            <a:rPr lang="en-US">
              <a:latin typeface="Calibri"/>
              <a:ea typeface="Calibri"/>
              <a:cs typeface="Calibri"/>
            </a:rPr>
            <a:t>Dense(256,ReLu)</a:t>
          </a:r>
        </a:p>
      </dgm:t>
    </dgm:pt>
    <dgm:pt modelId="{056CDCA5-5865-432E-905F-69FD6265F9E7}" type="parTrans" cxnId="{05AD0F7F-615F-4160-8965-B1B7FDA6EA38}">
      <dgm:prSet/>
      <dgm:spPr/>
      <dgm:t>
        <a:bodyPr/>
        <a:lstStyle/>
        <a:p>
          <a:endParaRPr lang="en-IN"/>
        </a:p>
      </dgm:t>
    </dgm:pt>
    <dgm:pt modelId="{A4A58A64-DF1A-4501-B81E-B6198CA83F32}" type="sibTrans" cxnId="{05AD0F7F-615F-4160-8965-B1B7FDA6EA38}">
      <dgm:prSet/>
      <dgm:spPr/>
      <dgm:t>
        <a:bodyPr/>
        <a:lstStyle/>
        <a:p>
          <a:endParaRPr lang="en-US"/>
        </a:p>
      </dgm:t>
    </dgm:pt>
    <dgm:pt modelId="{D45A59E7-F1AB-481A-BFD0-BE701BCEB69F}">
      <dgm:prSet phldr="0"/>
      <dgm:spPr/>
      <dgm:t>
        <a:bodyPr/>
        <a:lstStyle/>
        <a:p>
          <a:r>
            <a:rPr lang="en-US">
              <a:latin typeface="Calibri"/>
              <a:ea typeface="Calibri"/>
              <a:cs typeface="Calibri"/>
            </a:rPr>
            <a:t>Dense(2,Softmax)</a:t>
          </a:r>
        </a:p>
      </dgm:t>
    </dgm:pt>
    <dgm:pt modelId="{9CFDEDB0-7C74-4EDB-999E-AA0AD9653DB2}" type="parTrans" cxnId="{2B1054BB-51A2-489A-B8A9-A65B14EF2013}">
      <dgm:prSet/>
      <dgm:spPr/>
      <dgm:t>
        <a:bodyPr/>
        <a:lstStyle/>
        <a:p>
          <a:endParaRPr lang="en-IN"/>
        </a:p>
      </dgm:t>
    </dgm:pt>
    <dgm:pt modelId="{11DC5CBE-4352-41E8-871E-D2E8F63D0D7E}" type="sibTrans" cxnId="{2B1054BB-51A2-489A-B8A9-A65B14EF2013}">
      <dgm:prSet/>
      <dgm:spPr/>
      <dgm:t>
        <a:bodyPr/>
        <a:lstStyle/>
        <a:p>
          <a:endParaRPr lang="en-IN"/>
        </a:p>
      </dgm:t>
    </dgm:pt>
    <dgm:pt modelId="{6B777971-C0E0-4240-9FB5-479215D181D6}" type="pres">
      <dgm:prSet presAssocID="{D69AFB03-D49E-4D76-9E1D-0DF010E51C41}" presName="diagram" presStyleCnt="0">
        <dgm:presLayoutVars>
          <dgm:dir/>
          <dgm:resizeHandles val="exact"/>
        </dgm:presLayoutVars>
      </dgm:prSet>
      <dgm:spPr/>
    </dgm:pt>
    <dgm:pt modelId="{E4AF56D2-7044-4387-81A3-B992F6285B07}" type="pres">
      <dgm:prSet presAssocID="{434DB0DF-AA28-4072-AEEC-154C2A3D8E34}" presName="node" presStyleLbl="node1" presStyleIdx="0" presStyleCnt="12">
        <dgm:presLayoutVars>
          <dgm:bulletEnabled val="1"/>
        </dgm:presLayoutVars>
      </dgm:prSet>
      <dgm:spPr/>
    </dgm:pt>
    <dgm:pt modelId="{92102C26-4CF5-4A52-A77D-591D00A0A20A}" type="pres">
      <dgm:prSet presAssocID="{203F7206-A02A-4263-9E51-D00E33130009}" presName="sibTrans" presStyleLbl="sibTrans2D1" presStyleIdx="0" presStyleCnt="11"/>
      <dgm:spPr/>
    </dgm:pt>
    <dgm:pt modelId="{A4AA08CE-7FA3-44F5-9E65-D1662BE21AE7}" type="pres">
      <dgm:prSet presAssocID="{203F7206-A02A-4263-9E51-D00E33130009}" presName="connectorText" presStyleLbl="sibTrans2D1" presStyleIdx="0" presStyleCnt="11"/>
      <dgm:spPr/>
    </dgm:pt>
    <dgm:pt modelId="{69ADFE3D-C5FA-4F5B-B0C5-2FE6459A21AD}" type="pres">
      <dgm:prSet presAssocID="{8BCCAE23-BE1C-4E63-8756-08D69E124CDC}" presName="node" presStyleLbl="node1" presStyleIdx="1" presStyleCnt="12">
        <dgm:presLayoutVars>
          <dgm:bulletEnabled val="1"/>
        </dgm:presLayoutVars>
      </dgm:prSet>
      <dgm:spPr/>
    </dgm:pt>
    <dgm:pt modelId="{4AB90269-A2AF-4427-B52C-36382808C4ED}" type="pres">
      <dgm:prSet presAssocID="{7C0C807B-8B78-4B7C-99FC-13A1BAC83579}" presName="sibTrans" presStyleLbl="sibTrans2D1" presStyleIdx="1" presStyleCnt="11"/>
      <dgm:spPr/>
    </dgm:pt>
    <dgm:pt modelId="{BD78B94C-46D6-41AE-BDBD-FBFA93CD0704}" type="pres">
      <dgm:prSet presAssocID="{7C0C807B-8B78-4B7C-99FC-13A1BAC83579}" presName="connectorText" presStyleLbl="sibTrans2D1" presStyleIdx="1" presStyleCnt="11"/>
      <dgm:spPr/>
    </dgm:pt>
    <dgm:pt modelId="{2E4A96E6-9D7A-4F7C-AB4F-82431FA306B1}" type="pres">
      <dgm:prSet presAssocID="{E8B73E27-0E24-4822-94AC-D7594ED0D6A6}" presName="node" presStyleLbl="node1" presStyleIdx="2" presStyleCnt="12">
        <dgm:presLayoutVars>
          <dgm:bulletEnabled val="1"/>
        </dgm:presLayoutVars>
      </dgm:prSet>
      <dgm:spPr/>
    </dgm:pt>
    <dgm:pt modelId="{9C13B7F8-5245-44FD-87C6-FA59C64708A0}" type="pres">
      <dgm:prSet presAssocID="{FC3C25CB-17E1-4607-B326-A9873596768F}" presName="sibTrans" presStyleLbl="sibTrans2D1" presStyleIdx="2" presStyleCnt="11"/>
      <dgm:spPr/>
    </dgm:pt>
    <dgm:pt modelId="{E9AB0F93-1F5B-4615-B2AB-556F6AF6FC87}" type="pres">
      <dgm:prSet presAssocID="{FC3C25CB-17E1-4607-B326-A9873596768F}" presName="connectorText" presStyleLbl="sibTrans2D1" presStyleIdx="2" presStyleCnt="11"/>
      <dgm:spPr/>
    </dgm:pt>
    <dgm:pt modelId="{AF907A4A-C199-415D-8A72-0D15C854D2A7}" type="pres">
      <dgm:prSet presAssocID="{376CD365-67F4-4B05-BE2F-C17B40645697}" presName="node" presStyleLbl="node1" presStyleIdx="3" presStyleCnt="12">
        <dgm:presLayoutVars>
          <dgm:bulletEnabled val="1"/>
        </dgm:presLayoutVars>
      </dgm:prSet>
      <dgm:spPr/>
    </dgm:pt>
    <dgm:pt modelId="{6F4202DF-4FD8-48C4-921B-85A2F67C855F}" type="pres">
      <dgm:prSet presAssocID="{8D53D1A8-9363-453C-B762-BF5EE6D9E67F}" presName="sibTrans" presStyleLbl="sibTrans2D1" presStyleIdx="3" presStyleCnt="11"/>
      <dgm:spPr/>
    </dgm:pt>
    <dgm:pt modelId="{701C0934-3E47-456E-AF05-ECEE19C5D0C5}" type="pres">
      <dgm:prSet presAssocID="{8D53D1A8-9363-453C-B762-BF5EE6D9E67F}" presName="connectorText" presStyleLbl="sibTrans2D1" presStyleIdx="3" presStyleCnt="11"/>
      <dgm:spPr/>
    </dgm:pt>
    <dgm:pt modelId="{E543034A-7562-4091-A5A1-678FAB7A3DDF}" type="pres">
      <dgm:prSet presAssocID="{27E03025-8345-4C39-8E04-FBC2900D4E44}" presName="node" presStyleLbl="node1" presStyleIdx="4" presStyleCnt="12">
        <dgm:presLayoutVars>
          <dgm:bulletEnabled val="1"/>
        </dgm:presLayoutVars>
      </dgm:prSet>
      <dgm:spPr/>
    </dgm:pt>
    <dgm:pt modelId="{133C7120-E24F-4A52-9756-73DA3F5BD21B}" type="pres">
      <dgm:prSet presAssocID="{3A42063E-2018-4311-B45B-6D03A4E0AB1E}" presName="sibTrans" presStyleLbl="sibTrans2D1" presStyleIdx="4" presStyleCnt="11"/>
      <dgm:spPr/>
    </dgm:pt>
    <dgm:pt modelId="{09B95AE1-2FDA-4299-9EE6-A2A12DAEA82B}" type="pres">
      <dgm:prSet presAssocID="{3A42063E-2018-4311-B45B-6D03A4E0AB1E}" presName="connectorText" presStyleLbl="sibTrans2D1" presStyleIdx="4" presStyleCnt="11"/>
      <dgm:spPr/>
    </dgm:pt>
    <dgm:pt modelId="{01FEAAEF-A13A-441F-A768-2CC6C011E94E}" type="pres">
      <dgm:prSet presAssocID="{2B26DC4F-C980-457A-93AB-311B9C4133C1}" presName="node" presStyleLbl="node1" presStyleIdx="5" presStyleCnt="12">
        <dgm:presLayoutVars>
          <dgm:bulletEnabled val="1"/>
        </dgm:presLayoutVars>
      </dgm:prSet>
      <dgm:spPr/>
    </dgm:pt>
    <dgm:pt modelId="{86061013-80B3-4EBE-9BEE-06CC71B9012A}" type="pres">
      <dgm:prSet presAssocID="{D8299AD2-A16D-43A3-BA6A-4230A5A3B7EC}" presName="sibTrans" presStyleLbl="sibTrans2D1" presStyleIdx="5" presStyleCnt="11"/>
      <dgm:spPr/>
    </dgm:pt>
    <dgm:pt modelId="{4A373522-60DC-4F68-B91F-518B954DCA71}" type="pres">
      <dgm:prSet presAssocID="{D8299AD2-A16D-43A3-BA6A-4230A5A3B7EC}" presName="connectorText" presStyleLbl="sibTrans2D1" presStyleIdx="5" presStyleCnt="11"/>
      <dgm:spPr/>
    </dgm:pt>
    <dgm:pt modelId="{02A6FCF6-B434-4FA0-9CBF-FBBD71377891}" type="pres">
      <dgm:prSet presAssocID="{1EE4295F-64BD-46ED-8817-BD966D706463}" presName="node" presStyleLbl="node1" presStyleIdx="6" presStyleCnt="12">
        <dgm:presLayoutVars>
          <dgm:bulletEnabled val="1"/>
        </dgm:presLayoutVars>
      </dgm:prSet>
      <dgm:spPr/>
    </dgm:pt>
    <dgm:pt modelId="{EF557DE9-1637-46DB-9B73-5E10ADDA9B27}" type="pres">
      <dgm:prSet presAssocID="{823ACF19-D2A9-4A86-B5AD-B8DB430F1F61}" presName="sibTrans" presStyleLbl="sibTrans2D1" presStyleIdx="6" presStyleCnt="11"/>
      <dgm:spPr/>
    </dgm:pt>
    <dgm:pt modelId="{B7DE2567-DF5F-4395-8CAB-6BD201A1924A}" type="pres">
      <dgm:prSet presAssocID="{823ACF19-D2A9-4A86-B5AD-B8DB430F1F61}" presName="connectorText" presStyleLbl="sibTrans2D1" presStyleIdx="6" presStyleCnt="11"/>
      <dgm:spPr/>
    </dgm:pt>
    <dgm:pt modelId="{51DB3E61-B75A-4952-874E-E8B2AB710EFA}" type="pres">
      <dgm:prSet presAssocID="{BC8E199A-39EB-4469-B78C-4453905F3979}" presName="node" presStyleLbl="node1" presStyleIdx="7" presStyleCnt="12">
        <dgm:presLayoutVars>
          <dgm:bulletEnabled val="1"/>
        </dgm:presLayoutVars>
      </dgm:prSet>
      <dgm:spPr/>
    </dgm:pt>
    <dgm:pt modelId="{9D9D2CC5-4AF4-4713-BDD0-4632721AEDD3}" type="pres">
      <dgm:prSet presAssocID="{A8C87D0B-CFB1-4687-B03C-AFA372778ED7}" presName="sibTrans" presStyleLbl="sibTrans2D1" presStyleIdx="7" presStyleCnt="11"/>
      <dgm:spPr/>
    </dgm:pt>
    <dgm:pt modelId="{801E00F7-C163-4A24-856B-758A011D72B6}" type="pres">
      <dgm:prSet presAssocID="{A8C87D0B-CFB1-4687-B03C-AFA372778ED7}" presName="connectorText" presStyleLbl="sibTrans2D1" presStyleIdx="7" presStyleCnt="11"/>
      <dgm:spPr/>
    </dgm:pt>
    <dgm:pt modelId="{D2A521DF-4044-498F-9C37-D11CBD69FC27}" type="pres">
      <dgm:prSet presAssocID="{BF3CB914-3003-4694-8E58-FF26397BE332}" presName="node" presStyleLbl="node1" presStyleIdx="8" presStyleCnt="12">
        <dgm:presLayoutVars>
          <dgm:bulletEnabled val="1"/>
        </dgm:presLayoutVars>
      </dgm:prSet>
      <dgm:spPr/>
    </dgm:pt>
    <dgm:pt modelId="{31369052-37DA-411A-B5D7-7EFCEC3A797F}" type="pres">
      <dgm:prSet presAssocID="{A4A58A64-DF1A-4501-B81E-B6198CA83F32}" presName="sibTrans" presStyleLbl="sibTrans2D1" presStyleIdx="8" presStyleCnt="11"/>
      <dgm:spPr/>
    </dgm:pt>
    <dgm:pt modelId="{99E7C7E4-99C2-4429-8A24-4B7DA6A0A382}" type="pres">
      <dgm:prSet presAssocID="{A4A58A64-DF1A-4501-B81E-B6198CA83F32}" presName="connectorText" presStyleLbl="sibTrans2D1" presStyleIdx="8" presStyleCnt="11"/>
      <dgm:spPr/>
    </dgm:pt>
    <dgm:pt modelId="{34092620-61E8-4F82-8C61-430C5675928A}" type="pres">
      <dgm:prSet presAssocID="{3EC1F4AB-CCF2-4D8E-A781-CED44D6A543E}" presName="node" presStyleLbl="node1" presStyleIdx="9" presStyleCnt="12">
        <dgm:presLayoutVars>
          <dgm:bulletEnabled val="1"/>
        </dgm:presLayoutVars>
      </dgm:prSet>
      <dgm:spPr/>
    </dgm:pt>
    <dgm:pt modelId="{5FFD2154-392A-4B18-A312-C5350B6676BE}" type="pres">
      <dgm:prSet presAssocID="{71711617-ED0B-4423-944C-9483D77201A0}" presName="sibTrans" presStyleLbl="sibTrans2D1" presStyleIdx="9" presStyleCnt="11"/>
      <dgm:spPr/>
    </dgm:pt>
    <dgm:pt modelId="{D2D4CAB9-FEEA-4F2B-AFEF-6C28E64968DE}" type="pres">
      <dgm:prSet presAssocID="{71711617-ED0B-4423-944C-9483D77201A0}" presName="connectorText" presStyleLbl="sibTrans2D1" presStyleIdx="9" presStyleCnt="11"/>
      <dgm:spPr/>
    </dgm:pt>
    <dgm:pt modelId="{E3A952E9-9EA4-4392-AC93-61897411E3DB}" type="pres">
      <dgm:prSet presAssocID="{8C1F9E54-3762-4D6C-A11D-EE41105A0BCE}" presName="node" presStyleLbl="node1" presStyleIdx="10" presStyleCnt="12">
        <dgm:presLayoutVars>
          <dgm:bulletEnabled val="1"/>
        </dgm:presLayoutVars>
      </dgm:prSet>
      <dgm:spPr/>
    </dgm:pt>
    <dgm:pt modelId="{2980FF49-B309-4A76-96B7-9C23A8738709}" type="pres">
      <dgm:prSet presAssocID="{980620DC-DC84-4965-86F2-302F59E0647B}" presName="sibTrans" presStyleLbl="sibTrans2D1" presStyleIdx="10" presStyleCnt="11"/>
      <dgm:spPr/>
    </dgm:pt>
    <dgm:pt modelId="{778BDE1C-4A60-4F46-AA0E-F15240F8CE7F}" type="pres">
      <dgm:prSet presAssocID="{980620DC-DC84-4965-86F2-302F59E0647B}" presName="connectorText" presStyleLbl="sibTrans2D1" presStyleIdx="10" presStyleCnt="11"/>
      <dgm:spPr/>
    </dgm:pt>
    <dgm:pt modelId="{56EA3D66-FBAF-4814-8F98-B48C6AE4A814}" type="pres">
      <dgm:prSet presAssocID="{D45A59E7-F1AB-481A-BFD0-BE701BCEB69F}" presName="node" presStyleLbl="node1" presStyleIdx="11" presStyleCnt="12">
        <dgm:presLayoutVars>
          <dgm:bulletEnabled val="1"/>
        </dgm:presLayoutVars>
      </dgm:prSet>
      <dgm:spPr/>
    </dgm:pt>
  </dgm:ptLst>
  <dgm:cxnLst>
    <dgm:cxn modelId="{10EABA02-6275-4C47-9C1D-C505BE067DC9}" type="presOf" srcId="{823ACF19-D2A9-4A86-B5AD-B8DB430F1F61}" destId="{B7DE2567-DF5F-4395-8CAB-6BD201A1924A}" srcOrd="1" destOrd="0" presId="urn:microsoft.com/office/officeart/2005/8/layout/process5"/>
    <dgm:cxn modelId="{95D0A408-5237-40FB-956B-D8DE33880763}" srcId="{D69AFB03-D49E-4D76-9E1D-0DF010E51C41}" destId="{376CD365-67F4-4B05-BE2F-C17B40645697}" srcOrd="3" destOrd="0" parTransId="{26BC749D-093C-4922-A1D2-64ED56DE5966}" sibTransId="{8D53D1A8-9363-453C-B762-BF5EE6D9E67F}"/>
    <dgm:cxn modelId="{2061DC11-EED4-43EB-9DF1-48F604A5369F}" type="presOf" srcId="{8C1F9E54-3762-4D6C-A11D-EE41105A0BCE}" destId="{E3A952E9-9EA4-4392-AC93-61897411E3DB}" srcOrd="0" destOrd="0" presId="urn:microsoft.com/office/officeart/2005/8/layout/process5"/>
    <dgm:cxn modelId="{E7600813-C96F-421D-B1AF-B1385456CDCE}" type="presOf" srcId="{3A42063E-2018-4311-B45B-6D03A4E0AB1E}" destId="{09B95AE1-2FDA-4299-9EE6-A2A12DAEA82B}" srcOrd="1" destOrd="0" presId="urn:microsoft.com/office/officeart/2005/8/layout/process5"/>
    <dgm:cxn modelId="{BE76F31D-6807-4F3E-9307-B47D2432AFD8}" type="presOf" srcId="{71711617-ED0B-4423-944C-9483D77201A0}" destId="{D2D4CAB9-FEEA-4F2B-AFEF-6C28E64968DE}" srcOrd="1" destOrd="0" presId="urn:microsoft.com/office/officeart/2005/8/layout/process5"/>
    <dgm:cxn modelId="{582D2B33-3029-463B-B698-359686DC025A}" type="presOf" srcId="{D45A59E7-F1AB-481A-BFD0-BE701BCEB69F}" destId="{56EA3D66-FBAF-4814-8F98-B48C6AE4A814}" srcOrd="0" destOrd="0" presId="urn:microsoft.com/office/officeart/2005/8/layout/process5"/>
    <dgm:cxn modelId="{CF29D037-96DE-4965-9146-0268FBF7847A}" type="presOf" srcId="{1EE4295F-64BD-46ED-8817-BD966D706463}" destId="{02A6FCF6-B434-4FA0-9CBF-FBBD71377891}" srcOrd="0" destOrd="0" presId="urn:microsoft.com/office/officeart/2005/8/layout/process5"/>
    <dgm:cxn modelId="{46E3A261-B94C-4075-8CBF-E3F40D6138C0}" srcId="{D69AFB03-D49E-4D76-9E1D-0DF010E51C41}" destId="{BC8E199A-39EB-4469-B78C-4453905F3979}" srcOrd="7" destOrd="0" parTransId="{4A167BC7-6FFF-4EAF-9472-09BE04508FC1}" sibTransId="{A8C87D0B-CFB1-4687-B03C-AFA372778ED7}"/>
    <dgm:cxn modelId="{68F87363-7681-49EF-B8A6-020EDDE21972}" type="presOf" srcId="{BC8E199A-39EB-4469-B78C-4453905F3979}" destId="{51DB3E61-B75A-4952-874E-E8B2AB710EFA}" srcOrd="0" destOrd="0" presId="urn:microsoft.com/office/officeart/2005/8/layout/process5"/>
    <dgm:cxn modelId="{69326044-AAF9-4661-9DF6-C43C8458DBE2}" type="presOf" srcId="{823ACF19-D2A9-4A86-B5AD-B8DB430F1F61}" destId="{EF557DE9-1637-46DB-9B73-5E10ADDA9B27}" srcOrd="0" destOrd="0" presId="urn:microsoft.com/office/officeart/2005/8/layout/process5"/>
    <dgm:cxn modelId="{F1BE5165-0A0E-493A-98F1-1BD4B2D188E9}" type="presOf" srcId="{7C0C807B-8B78-4B7C-99FC-13A1BAC83579}" destId="{4AB90269-A2AF-4427-B52C-36382808C4ED}" srcOrd="0" destOrd="0" presId="urn:microsoft.com/office/officeart/2005/8/layout/process5"/>
    <dgm:cxn modelId="{9FC59F67-8949-4793-9E3E-3A0CB5FDC82D}" type="presOf" srcId="{3A42063E-2018-4311-B45B-6D03A4E0AB1E}" destId="{133C7120-E24F-4A52-9756-73DA3F5BD21B}" srcOrd="0" destOrd="0" presId="urn:microsoft.com/office/officeart/2005/8/layout/process5"/>
    <dgm:cxn modelId="{D7757A68-9C60-49EC-8EB6-D05260074B01}" srcId="{D69AFB03-D49E-4D76-9E1D-0DF010E51C41}" destId="{2B26DC4F-C980-457A-93AB-311B9C4133C1}" srcOrd="5" destOrd="0" parTransId="{BACC1FEA-9BB0-42F3-B78D-5A3CA39707C7}" sibTransId="{D8299AD2-A16D-43A3-BA6A-4230A5A3B7EC}"/>
    <dgm:cxn modelId="{C68D3C49-5BF7-4B8F-BDB7-023B25541BDB}" srcId="{D69AFB03-D49E-4D76-9E1D-0DF010E51C41}" destId="{27E03025-8345-4C39-8E04-FBC2900D4E44}" srcOrd="4" destOrd="0" parTransId="{95F6DBC7-8E7E-4E6E-B737-2F54988F8556}" sibTransId="{3A42063E-2018-4311-B45B-6D03A4E0AB1E}"/>
    <dgm:cxn modelId="{46A0E44C-8F31-4A31-B24D-9D2627EB613F}" type="presOf" srcId="{FC3C25CB-17E1-4607-B326-A9873596768F}" destId="{E9AB0F93-1F5B-4615-B2AB-556F6AF6FC87}" srcOrd="1" destOrd="0" presId="urn:microsoft.com/office/officeart/2005/8/layout/process5"/>
    <dgm:cxn modelId="{A9C7946F-A48A-4E92-8C4D-1320FA601E51}" type="presOf" srcId="{2B26DC4F-C980-457A-93AB-311B9C4133C1}" destId="{01FEAAEF-A13A-441F-A768-2CC6C011E94E}" srcOrd="0" destOrd="0" presId="urn:microsoft.com/office/officeart/2005/8/layout/process5"/>
    <dgm:cxn modelId="{B35DC050-883E-46F1-942A-C762B96F586C}" srcId="{D69AFB03-D49E-4D76-9E1D-0DF010E51C41}" destId="{E8B73E27-0E24-4822-94AC-D7594ED0D6A6}" srcOrd="2" destOrd="0" parTransId="{E10EDE1E-B721-40ED-BD92-188A73E34FB2}" sibTransId="{FC3C25CB-17E1-4607-B326-A9873596768F}"/>
    <dgm:cxn modelId="{BD745251-FBC9-458F-BFC2-52FF3BA2A3F3}" type="presOf" srcId="{E8B73E27-0E24-4822-94AC-D7594ED0D6A6}" destId="{2E4A96E6-9D7A-4F7C-AB4F-82431FA306B1}" srcOrd="0" destOrd="0" presId="urn:microsoft.com/office/officeart/2005/8/layout/process5"/>
    <dgm:cxn modelId="{B45D8E72-94FD-438C-915D-284CDC8D8AE0}" type="presOf" srcId="{8BCCAE23-BE1C-4E63-8756-08D69E124CDC}" destId="{69ADFE3D-C5FA-4F5B-B0C5-2FE6459A21AD}" srcOrd="0" destOrd="0" presId="urn:microsoft.com/office/officeart/2005/8/layout/process5"/>
    <dgm:cxn modelId="{6C40F873-4924-47D5-9ACE-E1767B37F1FB}" type="presOf" srcId="{434DB0DF-AA28-4072-AEEC-154C2A3D8E34}" destId="{E4AF56D2-7044-4387-81A3-B992F6285B07}" srcOrd="0" destOrd="0" presId="urn:microsoft.com/office/officeart/2005/8/layout/process5"/>
    <dgm:cxn modelId="{47545E74-6A32-4BE1-B16F-A6E159C58B60}" type="presOf" srcId="{980620DC-DC84-4965-86F2-302F59E0647B}" destId="{778BDE1C-4A60-4F46-AA0E-F15240F8CE7F}" srcOrd="1" destOrd="0" presId="urn:microsoft.com/office/officeart/2005/8/layout/process5"/>
    <dgm:cxn modelId="{168F6856-741F-43CF-982A-CFEC22F4A6B2}" type="presOf" srcId="{D8299AD2-A16D-43A3-BA6A-4230A5A3B7EC}" destId="{4A373522-60DC-4F68-B91F-518B954DCA71}" srcOrd="1" destOrd="0" presId="urn:microsoft.com/office/officeart/2005/8/layout/process5"/>
    <dgm:cxn modelId="{05AD0F7F-615F-4160-8965-B1B7FDA6EA38}" srcId="{D69AFB03-D49E-4D76-9E1D-0DF010E51C41}" destId="{BF3CB914-3003-4694-8E58-FF26397BE332}" srcOrd="8" destOrd="0" parTransId="{056CDCA5-5865-432E-905F-69FD6265F9E7}" sibTransId="{A4A58A64-DF1A-4501-B81E-B6198CA83F32}"/>
    <dgm:cxn modelId="{C7063A81-20B9-4338-BE29-C2605EC37616}" type="presOf" srcId="{27E03025-8345-4C39-8E04-FBC2900D4E44}" destId="{E543034A-7562-4091-A5A1-678FAB7A3DDF}" srcOrd="0" destOrd="0" presId="urn:microsoft.com/office/officeart/2005/8/layout/process5"/>
    <dgm:cxn modelId="{6E199882-A9FA-4510-ACDE-5C2DCD82EB9A}" type="presOf" srcId="{A4A58A64-DF1A-4501-B81E-B6198CA83F32}" destId="{99E7C7E4-99C2-4429-8A24-4B7DA6A0A382}" srcOrd="1" destOrd="0" presId="urn:microsoft.com/office/officeart/2005/8/layout/process5"/>
    <dgm:cxn modelId="{E4DA3C94-B653-49CC-A56F-80105CDDF771}" type="presOf" srcId="{203F7206-A02A-4263-9E51-D00E33130009}" destId="{A4AA08CE-7FA3-44F5-9E65-D1662BE21AE7}" srcOrd="1" destOrd="0" presId="urn:microsoft.com/office/officeart/2005/8/layout/process5"/>
    <dgm:cxn modelId="{F0098EA6-CB7C-461A-862C-5E76710798E5}" type="presOf" srcId="{71711617-ED0B-4423-944C-9483D77201A0}" destId="{5FFD2154-392A-4B18-A312-C5350B6676BE}" srcOrd="0" destOrd="0" presId="urn:microsoft.com/office/officeart/2005/8/layout/process5"/>
    <dgm:cxn modelId="{A3DAD2A6-F0C0-4B06-822F-CF2F1CE19313}" type="presOf" srcId="{8D53D1A8-9363-453C-B762-BF5EE6D9E67F}" destId="{6F4202DF-4FD8-48C4-921B-85A2F67C855F}" srcOrd="0" destOrd="0" presId="urn:microsoft.com/office/officeart/2005/8/layout/process5"/>
    <dgm:cxn modelId="{15A524A7-5FB1-4252-97EB-0C76B3B2E2F7}" srcId="{D69AFB03-D49E-4D76-9E1D-0DF010E51C41}" destId="{3EC1F4AB-CCF2-4D8E-A781-CED44D6A543E}" srcOrd="9" destOrd="0" parTransId="{B0FC8989-FF9F-41D4-A753-B4288F6D79E6}" sibTransId="{71711617-ED0B-4423-944C-9483D77201A0}"/>
    <dgm:cxn modelId="{03A37DA9-9E0A-46CB-8813-94330C9AAF03}" type="presOf" srcId="{A4A58A64-DF1A-4501-B81E-B6198CA83F32}" destId="{31369052-37DA-411A-B5D7-7EFCEC3A797F}" srcOrd="0" destOrd="0" presId="urn:microsoft.com/office/officeart/2005/8/layout/process5"/>
    <dgm:cxn modelId="{838CAEAA-0A93-469C-9B7C-02C80468B33D}" srcId="{D69AFB03-D49E-4D76-9E1D-0DF010E51C41}" destId="{434DB0DF-AA28-4072-AEEC-154C2A3D8E34}" srcOrd="0" destOrd="0" parTransId="{70A0195A-236F-4414-876E-ABC16821640C}" sibTransId="{203F7206-A02A-4263-9E51-D00E33130009}"/>
    <dgm:cxn modelId="{F51392AB-BBF5-4E2E-9C95-7043BD1701CC}" type="presOf" srcId="{D8299AD2-A16D-43A3-BA6A-4230A5A3B7EC}" destId="{86061013-80B3-4EBE-9BEE-06CC71B9012A}" srcOrd="0" destOrd="0" presId="urn:microsoft.com/office/officeart/2005/8/layout/process5"/>
    <dgm:cxn modelId="{3386C0AB-24CE-45AA-BF73-67F2F18A3C24}" srcId="{D69AFB03-D49E-4D76-9E1D-0DF010E51C41}" destId="{1EE4295F-64BD-46ED-8817-BD966D706463}" srcOrd="6" destOrd="0" parTransId="{5345E3F5-2EFE-4504-BDE5-6D2C7E8EAD90}" sibTransId="{823ACF19-D2A9-4A86-B5AD-B8DB430F1F61}"/>
    <dgm:cxn modelId="{B7AED2AB-ACB6-44EF-8543-D074F6104530}" type="presOf" srcId="{3EC1F4AB-CCF2-4D8E-A781-CED44D6A543E}" destId="{34092620-61E8-4F82-8C61-430C5675928A}" srcOrd="0" destOrd="0" presId="urn:microsoft.com/office/officeart/2005/8/layout/process5"/>
    <dgm:cxn modelId="{2B1054BB-51A2-489A-B8A9-A65B14EF2013}" srcId="{D69AFB03-D49E-4D76-9E1D-0DF010E51C41}" destId="{D45A59E7-F1AB-481A-BFD0-BE701BCEB69F}" srcOrd="11" destOrd="0" parTransId="{9CFDEDB0-7C74-4EDB-999E-AA0AD9653DB2}" sibTransId="{11DC5CBE-4352-41E8-871E-D2E8F63D0D7E}"/>
    <dgm:cxn modelId="{A5C216C3-C307-467F-A128-8A8DBF7F62F1}" srcId="{D69AFB03-D49E-4D76-9E1D-0DF010E51C41}" destId="{8BCCAE23-BE1C-4E63-8756-08D69E124CDC}" srcOrd="1" destOrd="0" parTransId="{DCE2E0B0-2680-41FA-AB28-6274B5875AC5}" sibTransId="{7C0C807B-8B78-4B7C-99FC-13A1BAC83579}"/>
    <dgm:cxn modelId="{9D4AE4C3-70DF-4B78-8508-A55B4CA530D8}" type="presOf" srcId="{A8C87D0B-CFB1-4687-B03C-AFA372778ED7}" destId="{9D9D2CC5-4AF4-4713-BDD0-4632721AEDD3}" srcOrd="0" destOrd="0" presId="urn:microsoft.com/office/officeart/2005/8/layout/process5"/>
    <dgm:cxn modelId="{70EC9EC5-997A-460A-B97B-6518D99247B1}" type="presOf" srcId="{203F7206-A02A-4263-9E51-D00E33130009}" destId="{92102C26-4CF5-4A52-A77D-591D00A0A20A}" srcOrd="0" destOrd="0" presId="urn:microsoft.com/office/officeart/2005/8/layout/process5"/>
    <dgm:cxn modelId="{D54621CC-A907-4BDC-87B6-9D71BB500785}" type="presOf" srcId="{376CD365-67F4-4B05-BE2F-C17B40645697}" destId="{AF907A4A-C199-415D-8A72-0D15C854D2A7}" srcOrd="0" destOrd="0" presId="urn:microsoft.com/office/officeart/2005/8/layout/process5"/>
    <dgm:cxn modelId="{BCB28FDE-DE13-4947-9115-5D870206F338}" type="presOf" srcId="{7C0C807B-8B78-4B7C-99FC-13A1BAC83579}" destId="{BD78B94C-46D6-41AE-BDBD-FBFA93CD0704}" srcOrd="1" destOrd="0" presId="urn:microsoft.com/office/officeart/2005/8/layout/process5"/>
    <dgm:cxn modelId="{D9AFE1ED-862F-44F0-9079-4665AEBB798B}" type="presOf" srcId="{BF3CB914-3003-4694-8E58-FF26397BE332}" destId="{D2A521DF-4044-498F-9C37-D11CBD69FC27}" srcOrd="0" destOrd="0" presId="urn:microsoft.com/office/officeart/2005/8/layout/process5"/>
    <dgm:cxn modelId="{B7C5EEED-8137-490A-A3D6-8B728BF8E41A}" type="presOf" srcId="{980620DC-DC84-4965-86F2-302F59E0647B}" destId="{2980FF49-B309-4A76-96B7-9C23A8738709}" srcOrd="0" destOrd="0" presId="urn:microsoft.com/office/officeart/2005/8/layout/process5"/>
    <dgm:cxn modelId="{6AC5C5EF-EEB1-4C7F-BC0D-6C8CB6E4748E}" type="presOf" srcId="{FC3C25CB-17E1-4607-B326-A9873596768F}" destId="{9C13B7F8-5245-44FD-87C6-FA59C64708A0}" srcOrd="0" destOrd="0" presId="urn:microsoft.com/office/officeart/2005/8/layout/process5"/>
    <dgm:cxn modelId="{55169DF9-0401-4D1C-AE52-194CAA65250D}" type="presOf" srcId="{A8C87D0B-CFB1-4687-B03C-AFA372778ED7}" destId="{801E00F7-C163-4A24-856B-758A011D72B6}" srcOrd="1" destOrd="0" presId="urn:microsoft.com/office/officeart/2005/8/layout/process5"/>
    <dgm:cxn modelId="{C3ADEAFB-ABA3-44CB-AF77-812F3A656D0C}" srcId="{D69AFB03-D49E-4D76-9E1D-0DF010E51C41}" destId="{8C1F9E54-3762-4D6C-A11D-EE41105A0BCE}" srcOrd="10" destOrd="0" parTransId="{CFC3EB8B-FCD7-4CF8-9AC5-61B4BE063D1B}" sibTransId="{980620DC-DC84-4965-86F2-302F59E0647B}"/>
    <dgm:cxn modelId="{45EEE0FE-A6CD-4B9D-B046-0FE852E76CA9}" type="presOf" srcId="{D69AFB03-D49E-4D76-9E1D-0DF010E51C41}" destId="{6B777971-C0E0-4240-9FB5-479215D181D6}" srcOrd="0" destOrd="0" presId="urn:microsoft.com/office/officeart/2005/8/layout/process5"/>
    <dgm:cxn modelId="{409693FF-B32A-4831-8C56-57C7C3E785EC}" type="presOf" srcId="{8D53D1A8-9363-453C-B762-BF5EE6D9E67F}" destId="{701C0934-3E47-456E-AF05-ECEE19C5D0C5}" srcOrd="1" destOrd="0" presId="urn:microsoft.com/office/officeart/2005/8/layout/process5"/>
    <dgm:cxn modelId="{114BA7E0-6B66-4346-B16E-4A0E11FCEAE1}" type="presParOf" srcId="{6B777971-C0E0-4240-9FB5-479215D181D6}" destId="{E4AF56D2-7044-4387-81A3-B992F6285B07}" srcOrd="0" destOrd="0" presId="urn:microsoft.com/office/officeart/2005/8/layout/process5"/>
    <dgm:cxn modelId="{4CE5A09E-3E76-482E-92F9-F816C0E6BA00}" type="presParOf" srcId="{6B777971-C0E0-4240-9FB5-479215D181D6}" destId="{92102C26-4CF5-4A52-A77D-591D00A0A20A}" srcOrd="1" destOrd="0" presId="urn:microsoft.com/office/officeart/2005/8/layout/process5"/>
    <dgm:cxn modelId="{2483FF8C-B005-4B08-BCA2-F925911AF6B7}" type="presParOf" srcId="{92102C26-4CF5-4A52-A77D-591D00A0A20A}" destId="{A4AA08CE-7FA3-44F5-9E65-D1662BE21AE7}" srcOrd="0" destOrd="0" presId="urn:microsoft.com/office/officeart/2005/8/layout/process5"/>
    <dgm:cxn modelId="{0E19E542-DC6A-465D-8C0F-517D27CD5175}" type="presParOf" srcId="{6B777971-C0E0-4240-9FB5-479215D181D6}" destId="{69ADFE3D-C5FA-4F5B-B0C5-2FE6459A21AD}" srcOrd="2" destOrd="0" presId="urn:microsoft.com/office/officeart/2005/8/layout/process5"/>
    <dgm:cxn modelId="{0144A17D-73DB-4D5A-9002-998FD9C7CC0B}" type="presParOf" srcId="{6B777971-C0E0-4240-9FB5-479215D181D6}" destId="{4AB90269-A2AF-4427-B52C-36382808C4ED}" srcOrd="3" destOrd="0" presId="urn:microsoft.com/office/officeart/2005/8/layout/process5"/>
    <dgm:cxn modelId="{7545D8A3-6EE5-4F7A-B69D-CB0B302227B4}" type="presParOf" srcId="{4AB90269-A2AF-4427-B52C-36382808C4ED}" destId="{BD78B94C-46D6-41AE-BDBD-FBFA93CD0704}" srcOrd="0" destOrd="0" presId="urn:microsoft.com/office/officeart/2005/8/layout/process5"/>
    <dgm:cxn modelId="{0D649DB7-7778-412D-BAFD-B94E00662173}" type="presParOf" srcId="{6B777971-C0E0-4240-9FB5-479215D181D6}" destId="{2E4A96E6-9D7A-4F7C-AB4F-82431FA306B1}" srcOrd="4" destOrd="0" presId="urn:microsoft.com/office/officeart/2005/8/layout/process5"/>
    <dgm:cxn modelId="{AF8D26FC-136B-477C-8332-25B1707B8989}" type="presParOf" srcId="{6B777971-C0E0-4240-9FB5-479215D181D6}" destId="{9C13B7F8-5245-44FD-87C6-FA59C64708A0}" srcOrd="5" destOrd="0" presId="urn:microsoft.com/office/officeart/2005/8/layout/process5"/>
    <dgm:cxn modelId="{DCBF6298-6817-4D6A-850D-F1B443F9A55B}" type="presParOf" srcId="{9C13B7F8-5245-44FD-87C6-FA59C64708A0}" destId="{E9AB0F93-1F5B-4615-B2AB-556F6AF6FC87}" srcOrd="0" destOrd="0" presId="urn:microsoft.com/office/officeart/2005/8/layout/process5"/>
    <dgm:cxn modelId="{61EE9B18-99E8-4C76-B8D1-1F83D7035BF6}" type="presParOf" srcId="{6B777971-C0E0-4240-9FB5-479215D181D6}" destId="{AF907A4A-C199-415D-8A72-0D15C854D2A7}" srcOrd="6" destOrd="0" presId="urn:microsoft.com/office/officeart/2005/8/layout/process5"/>
    <dgm:cxn modelId="{43BAC8E0-2459-4E8F-B009-B962BE2CCFE9}" type="presParOf" srcId="{6B777971-C0E0-4240-9FB5-479215D181D6}" destId="{6F4202DF-4FD8-48C4-921B-85A2F67C855F}" srcOrd="7" destOrd="0" presId="urn:microsoft.com/office/officeart/2005/8/layout/process5"/>
    <dgm:cxn modelId="{DC7C3E78-7736-4ED7-88FC-58A4EFA73256}" type="presParOf" srcId="{6F4202DF-4FD8-48C4-921B-85A2F67C855F}" destId="{701C0934-3E47-456E-AF05-ECEE19C5D0C5}" srcOrd="0" destOrd="0" presId="urn:microsoft.com/office/officeart/2005/8/layout/process5"/>
    <dgm:cxn modelId="{A608B48E-BD18-48F5-89AD-824A84C97341}" type="presParOf" srcId="{6B777971-C0E0-4240-9FB5-479215D181D6}" destId="{E543034A-7562-4091-A5A1-678FAB7A3DDF}" srcOrd="8" destOrd="0" presId="urn:microsoft.com/office/officeart/2005/8/layout/process5"/>
    <dgm:cxn modelId="{8799E544-A7DF-4C6D-AE14-EA305C3328DA}" type="presParOf" srcId="{6B777971-C0E0-4240-9FB5-479215D181D6}" destId="{133C7120-E24F-4A52-9756-73DA3F5BD21B}" srcOrd="9" destOrd="0" presId="urn:microsoft.com/office/officeart/2005/8/layout/process5"/>
    <dgm:cxn modelId="{DD956F38-AFFB-4094-BCA3-E1BCE3FD7907}" type="presParOf" srcId="{133C7120-E24F-4A52-9756-73DA3F5BD21B}" destId="{09B95AE1-2FDA-4299-9EE6-A2A12DAEA82B}" srcOrd="0" destOrd="0" presId="urn:microsoft.com/office/officeart/2005/8/layout/process5"/>
    <dgm:cxn modelId="{159D2A8E-4B4A-49D6-AB37-7F51C974760C}" type="presParOf" srcId="{6B777971-C0E0-4240-9FB5-479215D181D6}" destId="{01FEAAEF-A13A-441F-A768-2CC6C011E94E}" srcOrd="10" destOrd="0" presId="urn:microsoft.com/office/officeart/2005/8/layout/process5"/>
    <dgm:cxn modelId="{64F9A836-75DB-41A5-B9B8-0D8A0BDDE514}" type="presParOf" srcId="{6B777971-C0E0-4240-9FB5-479215D181D6}" destId="{86061013-80B3-4EBE-9BEE-06CC71B9012A}" srcOrd="11" destOrd="0" presId="urn:microsoft.com/office/officeart/2005/8/layout/process5"/>
    <dgm:cxn modelId="{820F181B-CD87-438C-8AF7-435D98285F1F}" type="presParOf" srcId="{86061013-80B3-4EBE-9BEE-06CC71B9012A}" destId="{4A373522-60DC-4F68-B91F-518B954DCA71}" srcOrd="0" destOrd="0" presId="urn:microsoft.com/office/officeart/2005/8/layout/process5"/>
    <dgm:cxn modelId="{1D847AB8-70A1-4654-85AF-6D018963A3A9}" type="presParOf" srcId="{6B777971-C0E0-4240-9FB5-479215D181D6}" destId="{02A6FCF6-B434-4FA0-9CBF-FBBD71377891}" srcOrd="12" destOrd="0" presId="urn:microsoft.com/office/officeart/2005/8/layout/process5"/>
    <dgm:cxn modelId="{08ACF24D-DD60-4560-B8FD-896944B567F6}" type="presParOf" srcId="{6B777971-C0E0-4240-9FB5-479215D181D6}" destId="{EF557DE9-1637-46DB-9B73-5E10ADDA9B27}" srcOrd="13" destOrd="0" presId="urn:microsoft.com/office/officeart/2005/8/layout/process5"/>
    <dgm:cxn modelId="{0DFF1A46-D0DE-4522-B491-0C18E852B1EC}" type="presParOf" srcId="{EF557DE9-1637-46DB-9B73-5E10ADDA9B27}" destId="{B7DE2567-DF5F-4395-8CAB-6BD201A1924A}" srcOrd="0" destOrd="0" presId="urn:microsoft.com/office/officeart/2005/8/layout/process5"/>
    <dgm:cxn modelId="{CB1FF37F-05F7-46F2-B903-C7D62EDD5D01}" type="presParOf" srcId="{6B777971-C0E0-4240-9FB5-479215D181D6}" destId="{51DB3E61-B75A-4952-874E-E8B2AB710EFA}" srcOrd="14" destOrd="0" presId="urn:microsoft.com/office/officeart/2005/8/layout/process5"/>
    <dgm:cxn modelId="{0767E061-F39D-46C9-ACFF-3DD54EE1071E}" type="presParOf" srcId="{6B777971-C0E0-4240-9FB5-479215D181D6}" destId="{9D9D2CC5-4AF4-4713-BDD0-4632721AEDD3}" srcOrd="15" destOrd="0" presId="urn:microsoft.com/office/officeart/2005/8/layout/process5"/>
    <dgm:cxn modelId="{DD24CD92-4ADF-4AD0-9F82-F8201894EBA8}" type="presParOf" srcId="{9D9D2CC5-4AF4-4713-BDD0-4632721AEDD3}" destId="{801E00F7-C163-4A24-856B-758A011D72B6}" srcOrd="0" destOrd="0" presId="urn:microsoft.com/office/officeart/2005/8/layout/process5"/>
    <dgm:cxn modelId="{D73EFF53-6534-4AC6-809D-73BA868E6C35}" type="presParOf" srcId="{6B777971-C0E0-4240-9FB5-479215D181D6}" destId="{D2A521DF-4044-498F-9C37-D11CBD69FC27}" srcOrd="16" destOrd="0" presId="urn:microsoft.com/office/officeart/2005/8/layout/process5"/>
    <dgm:cxn modelId="{A5F7115F-DA1E-4435-85AA-2BCD96DF6F14}" type="presParOf" srcId="{6B777971-C0E0-4240-9FB5-479215D181D6}" destId="{31369052-37DA-411A-B5D7-7EFCEC3A797F}" srcOrd="17" destOrd="0" presId="urn:microsoft.com/office/officeart/2005/8/layout/process5"/>
    <dgm:cxn modelId="{C672851D-6318-4CF5-B854-F52E7C53F404}" type="presParOf" srcId="{31369052-37DA-411A-B5D7-7EFCEC3A797F}" destId="{99E7C7E4-99C2-4429-8A24-4B7DA6A0A382}" srcOrd="0" destOrd="0" presId="urn:microsoft.com/office/officeart/2005/8/layout/process5"/>
    <dgm:cxn modelId="{25D2D4D9-3BB0-40C6-A90E-FCDC58A2DFEF}" type="presParOf" srcId="{6B777971-C0E0-4240-9FB5-479215D181D6}" destId="{34092620-61E8-4F82-8C61-430C5675928A}" srcOrd="18" destOrd="0" presId="urn:microsoft.com/office/officeart/2005/8/layout/process5"/>
    <dgm:cxn modelId="{237B7E44-99C1-48A2-8677-041ECB107C56}" type="presParOf" srcId="{6B777971-C0E0-4240-9FB5-479215D181D6}" destId="{5FFD2154-392A-4B18-A312-C5350B6676BE}" srcOrd="19" destOrd="0" presId="urn:microsoft.com/office/officeart/2005/8/layout/process5"/>
    <dgm:cxn modelId="{6CCA23A4-F3BC-47B3-A17F-FCCC93A1D6FE}" type="presParOf" srcId="{5FFD2154-392A-4B18-A312-C5350B6676BE}" destId="{D2D4CAB9-FEEA-4F2B-AFEF-6C28E64968DE}" srcOrd="0" destOrd="0" presId="urn:microsoft.com/office/officeart/2005/8/layout/process5"/>
    <dgm:cxn modelId="{F629495C-86ED-4D35-AA96-6A80F91D18A6}" type="presParOf" srcId="{6B777971-C0E0-4240-9FB5-479215D181D6}" destId="{E3A952E9-9EA4-4392-AC93-61897411E3DB}" srcOrd="20" destOrd="0" presId="urn:microsoft.com/office/officeart/2005/8/layout/process5"/>
    <dgm:cxn modelId="{8F805941-F56D-4B4D-A5C5-2C13CE661C68}" type="presParOf" srcId="{6B777971-C0E0-4240-9FB5-479215D181D6}" destId="{2980FF49-B309-4A76-96B7-9C23A8738709}" srcOrd="21" destOrd="0" presId="urn:microsoft.com/office/officeart/2005/8/layout/process5"/>
    <dgm:cxn modelId="{9A42C591-8CD2-4F34-9421-E45401D4CB3A}" type="presParOf" srcId="{2980FF49-B309-4A76-96B7-9C23A8738709}" destId="{778BDE1C-4A60-4F46-AA0E-F15240F8CE7F}" srcOrd="0" destOrd="0" presId="urn:microsoft.com/office/officeart/2005/8/layout/process5"/>
    <dgm:cxn modelId="{8AA2E300-8513-4EC4-8078-0C458B09617A}" type="presParOf" srcId="{6B777971-C0E0-4240-9FB5-479215D181D6}" destId="{56EA3D66-FBAF-4814-8F98-B48C6AE4A814}"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9AFB03-D49E-4D76-9E1D-0DF010E51C41}" type="doc">
      <dgm:prSet loTypeId="urn:microsoft.com/office/officeart/2005/8/layout/process5" loCatId="process" qsTypeId="urn:microsoft.com/office/officeart/2005/8/quickstyle/simple1" qsCatId="simple" csTypeId="urn:microsoft.com/office/officeart/2005/8/colors/accent0_1" csCatId="mainScheme" phldr="1"/>
      <dgm:spPr/>
      <dgm:t>
        <a:bodyPr/>
        <a:lstStyle/>
        <a:p>
          <a:endParaRPr lang="en-US"/>
        </a:p>
      </dgm:t>
    </dgm:pt>
    <dgm:pt modelId="{434DB0DF-AA28-4072-AEEC-154C2A3D8E34}">
      <dgm:prSet phldrT="[Text]"/>
      <dgm:spPr/>
      <dgm:t>
        <a:bodyPr/>
        <a:lstStyle/>
        <a:p>
          <a:r>
            <a:rPr lang="en-US">
              <a:latin typeface="Aptos Display" panose="020F0302020204030204"/>
            </a:rPr>
            <a:t>Input</a:t>
          </a:r>
          <a:endParaRPr lang="en-US"/>
        </a:p>
      </dgm:t>
    </dgm:pt>
    <dgm:pt modelId="{70A0195A-236F-4414-876E-ABC16821640C}" type="parTrans" cxnId="{838CAEAA-0A93-469C-9B7C-02C80468B33D}">
      <dgm:prSet/>
      <dgm:spPr/>
      <dgm:t>
        <a:bodyPr/>
        <a:lstStyle/>
        <a:p>
          <a:endParaRPr lang="en-US"/>
        </a:p>
      </dgm:t>
    </dgm:pt>
    <dgm:pt modelId="{203F7206-A02A-4263-9E51-D00E33130009}" type="sibTrans" cxnId="{838CAEAA-0A93-469C-9B7C-02C80468B33D}">
      <dgm:prSet/>
      <dgm:spPr/>
      <dgm:t>
        <a:bodyPr/>
        <a:lstStyle/>
        <a:p>
          <a:endParaRPr lang="en-US"/>
        </a:p>
      </dgm:t>
    </dgm:pt>
    <dgm:pt modelId="{8BCCAE23-BE1C-4E63-8756-08D69E124CDC}">
      <dgm:prSet phldrT="[Text]"/>
      <dgm:spPr/>
      <dgm:t>
        <a:bodyPr/>
        <a:lstStyle/>
        <a:p>
          <a:pPr rtl="0"/>
          <a:r>
            <a:rPr lang="en-US"/>
            <a:t>Conv2D(64 filters, 7X7, </a:t>
          </a:r>
          <a:r>
            <a:rPr lang="en-US" err="1"/>
            <a:t>ReLu</a:t>
          </a:r>
          <a:r>
            <a:rPr lang="en-US"/>
            <a:t>)+ </a:t>
          </a:r>
          <a:r>
            <a:rPr lang="en-US" err="1"/>
            <a:t>BatchNormalization</a:t>
          </a:r>
          <a:endParaRPr lang="en-US"/>
        </a:p>
      </dgm:t>
    </dgm:pt>
    <dgm:pt modelId="{DCE2E0B0-2680-41FA-AB28-6274B5875AC5}" type="parTrans" cxnId="{A5C216C3-C307-467F-A128-8A8DBF7F62F1}">
      <dgm:prSet/>
      <dgm:spPr/>
      <dgm:t>
        <a:bodyPr/>
        <a:lstStyle/>
        <a:p>
          <a:endParaRPr lang="en-US"/>
        </a:p>
      </dgm:t>
    </dgm:pt>
    <dgm:pt modelId="{7C0C807B-8B78-4B7C-99FC-13A1BAC83579}" type="sibTrans" cxnId="{A5C216C3-C307-467F-A128-8A8DBF7F62F1}">
      <dgm:prSet/>
      <dgm:spPr/>
      <dgm:t>
        <a:bodyPr/>
        <a:lstStyle/>
        <a:p>
          <a:endParaRPr lang="en-US"/>
        </a:p>
      </dgm:t>
    </dgm:pt>
    <dgm:pt modelId="{E8B73E27-0E24-4822-94AC-D7594ED0D6A6}">
      <dgm:prSet phldrT="[Text]" phldr="0"/>
      <dgm:spPr/>
      <dgm:t>
        <a:bodyPr/>
        <a:lstStyle/>
        <a:p>
          <a:pPr rtl="0"/>
          <a:r>
            <a:rPr lang="en-US"/>
            <a:t>MaxPooling2D (3X3)</a:t>
          </a:r>
        </a:p>
      </dgm:t>
    </dgm:pt>
    <dgm:pt modelId="{E10EDE1E-B721-40ED-BD92-188A73E34FB2}" type="parTrans" cxnId="{B35DC050-883E-46F1-942A-C762B96F586C}">
      <dgm:prSet/>
      <dgm:spPr/>
      <dgm:t>
        <a:bodyPr/>
        <a:lstStyle/>
        <a:p>
          <a:endParaRPr lang="en-US"/>
        </a:p>
      </dgm:t>
    </dgm:pt>
    <dgm:pt modelId="{FC3C25CB-17E1-4607-B326-A9873596768F}" type="sibTrans" cxnId="{B35DC050-883E-46F1-942A-C762B96F586C}">
      <dgm:prSet/>
      <dgm:spPr/>
      <dgm:t>
        <a:bodyPr/>
        <a:lstStyle/>
        <a:p>
          <a:endParaRPr lang="en-US"/>
        </a:p>
      </dgm:t>
    </dgm:pt>
    <dgm:pt modelId="{376CD365-67F4-4B05-BE2F-C17B40645697}">
      <dgm:prSet phldrT="[Text]" phldr="0"/>
      <dgm:spPr/>
      <dgm:t>
        <a:bodyPr/>
        <a:lstStyle/>
        <a:p>
          <a:pPr rtl="0"/>
          <a:r>
            <a:rPr lang="en-US"/>
            <a:t>Conv2D(64, 3X3) -&gt;</a:t>
          </a:r>
          <a:r>
            <a:rPr lang="en-US" err="1"/>
            <a:t>BatchNormalization</a:t>
          </a:r>
          <a:r>
            <a:rPr lang="en-US"/>
            <a:t> -&gt; </a:t>
          </a:r>
          <a:r>
            <a:rPr lang="en-US" err="1"/>
            <a:t>ReLu</a:t>
          </a:r>
          <a:endParaRPr lang="en-US"/>
        </a:p>
      </dgm:t>
    </dgm:pt>
    <dgm:pt modelId="{26BC749D-093C-4922-A1D2-64ED56DE5966}" type="parTrans" cxnId="{95D0A408-5237-40FB-956B-D8DE33880763}">
      <dgm:prSet/>
      <dgm:spPr/>
      <dgm:t>
        <a:bodyPr/>
        <a:lstStyle/>
        <a:p>
          <a:endParaRPr lang="en-US"/>
        </a:p>
      </dgm:t>
    </dgm:pt>
    <dgm:pt modelId="{8D53D1A8-9363-453C-B762-BF5EE6D9E67F}" type="sibTrans" cxnId="{95D0A408-5237-40FB-956B-D8DE33880763}">
      <dgm:prSet/>
      <dgm:spPr/>
      <dgm:t>
        <a:bodyPr/>
        <a:lstStyle/>
        <a:p>
          <a:endParaRPr lang="en-US"/>
        </a:p>
      </dgm:t>
    </dgm:pt>
    <dgm:pt modelId="{27E03025-8345-4C39-8E04-FBC2900D4E44}">
      <dgm:prSet phldrT="[Text]"/>
      <dgm:spPr/>
      <dgm:t>
        <a:bodyPr/>
        <a:lstStyle/>
        <a:p>
          <a:pPr rtl="0"/>
          <a:r>
            <a:rPr lang="en-US">
              <a:latin typeface="Calibri"/>
              <a:ea typeface="Calibri"/>
              <a:cs typeface="Calibri"/>
            </a:rPr>
            <a:t>Conv2D(128, 3X3)-&gt;</a:t>
          </a:r>
          <a:r>
            <a:rPr lang="en-US" err="1">
              <a:latin typeface="Calibri"/>
              <a:ea typeface="Calibri"/>
              <a:cs typeface="Calibri"/>
            </a:rPr>
            <a:t>BatchNormalization</a:t>
          </a:r>
          <a:r>
            <a:rPr lang="en-US">
              <a:latin typeface="Calibri"/>
              <a:ea typeface="Calibri"/>
              <a:cs typeface="Calibri"/>
            </a:rPr>
            <a:t>-&gt;</a:t>
          </a:r>
          <a:r>
            <a:rPr lang="en-US" err="1">
              <a:latin typeface="Calibri"/>
              <a:ea typeface="Calibri"/>
              <a:cs typeface="Calibri"/>
            </a:rPr>
            <a:t>ReLu</a:t>
          </a:r>
          <a:endParaRPr lang="en-US"/>
        </a:p>
      </dgm:t>
    </dgm:pt>
    <dgm:pt modelId="{95F6DBC7-8E7E-4E6E-B737-2F54988F8556}" type="parTrans" cxnId="{C68D3C49-5BF7-4B8F-BDB7-023B25541BDB}">
      <dgm:prSet/>
      <dgm:spPr/>
      <dgm:t>
        <a:bodyPr/>
        <a:lstStyle/>
        <a:p>
          <a:endParaRPr lang="en-US"/>
        </a:p>
      </dgm:t>
    </dgm:pt>
    <dgm:pt modelId="{3A42063E-2018-4311-B45B-6D03A4E0AB1E}" type="sibTrans" cxnId="{C68D3C49-5BF7-4B8F-BDB7-023B25541BDB}">
      <dgm:prSet/>
      <dgm:spPr/>
      <dgm:t>
        <a:bodyPr/>
        <a:lstStyle/>
        <a:p>
          <a:endParaRPr lang="en-US"/>
        </a:p>
      </dgm:t>
    </dgm:pt>
    <dgm:pt modelId="{2B26DC4F-C980-457A-93AB-311B9C4133C1}">
      <dgm:prSet phldr="0"/>
      <dgm:spPr/>
      <dgm:t>
        <a:bodyPr/>
        <a:lstStyle/>
        <a:p>
          <a:pPr rtl="0"/>
          <a:r>
            <a:rPr lang="en-US">
              <a:latin typeface="Calibri"/>
              <a:ea typeface="Calibri"/>
              <a:cs typeface="Calibri"/>
            </a:rPr>
            <a:t>Conv2D(256, 3X3) -&gt; </a:t>
          </a:r>
          <a:r>
            <a:rPr lang="en-US" err="1">
              <a:latin typeface="Calibri"/>
              <a:ea typeface="Calibri"/>
              <a:cs typeface="Calibri"/>
            </a:rPr>
            <a:t>BatchNormalization</a:t>
          </a:r>
          <a:r>
            <a:rPr lang="en-US">
              <a:latin typeface="Calibri"/>
              <a:ea typeface="Calibri"/>
              <a:cs typeface="Calibri"/>
            </a:rPr>
            <a:t> -&gt; </a:t>
          </a:r>
          <a:r>
            <a:rPr lang="en-US" err="1">
              <a:latin typeface="Calibri"/>
              <a:ea typeface="Calibri"/>
              <a:cs typeface="Calibri"/>
            </a:rPr>
            <a:t>ReLu</a:t>
          </a:r>
          <a:endParaRPr lang="en-US">
            <a:latin typeface="Calibri"/>
            <a:ea typeface="Calibri"/>
            <a:cs typeface="Calibri"/>
          </a:endParaRPr>
        </a:p>
      </dgm:t>
    </dgm:pt>
    <dgm:pt modelId="{BACC1FEA-9BB0-42F3-B78D-5A3CA39707C7}" type="parTrans" cxnId="{D7757A68-9C60-49EC-8EB6-D05260074B01}">
      <dgm:prSet/>
      <dgm:spPr/>
      <dgm:t>
        <a:bodyPr/>
        <a:lstStyle/>
        <a:p>
          <a:endParaRPr lang="en-IN"/>
        </a:p>
      </dgm:t>
    </dgm:pt>
    <dgm:pt modelId="{D8299AD2-A16D-43A3-BA6A-4230A5A3B7EC}" type="sibTrans" cxnId="{D7757A68-9C60-49EC-8EB6-D05260074B01}">
      <dgm:prSet/>
      <dgm:spPr/>
      <dgm:t>
        <a:bodyPr/>
        <a:lstStyle/>
        <a:p>
          <a:endParaRPr lang="en-US"/>
        </a:p>
      </dgm:t>
    </dgm:pt>
    <dgm:pt modelId="{1EE4295F-64BD-46ED-8817-BD966D706463}">
      <dgm:prSet phldr="0"/>
      <dgm:spPr/>
      <dgm:t>
        <a:bodyPr/>
        <a:lstStyle/>
        <a:p>
          <a:r>
            <a:rPr lang="en-US">
              <a:latin typeface="Calibri"/>
              <a:ea typeface="Calibri"/>
              <a:cs typeface="Calibri"/>
            </a:rPr>
            <a:t>Conv2D(512, 3X3) -&gt;</a:t>
          </a:r>
          <a:r>
            <a:rPr lang="en-US" err="1">
              <a:latin typeface="Calibri"/>
              <a:ea typeface="Calibri"/>
              <a:cs typeface="Calibri"/>
            </a:rPr>
            <a:t>BatchNormalization</a:t>
          </a:r>
          <a:r>
            <a:rPr lang="en-US">
              <a:latin typeface="Calibri"/>
              <a:ea typeface="Calibri"/>
              <a:cs typeface="Calibri"/>
            </a:rPr>
            <a:t> -&gt;</a:t>
          </a:r>
          <a:r>
            <a:rPr lang="en-US" err="1">
              <a:latin typeface="Calibri"/>
              <a:ea typeface="Calibri"/>
              <a:cs typeface="Calibri"/>
            </a:rPr>
            <a:t>ReLu</a:t>
          </a:r>
          <a:endParaRPr lang="en-US">
            <a:latin typeface="Calibri"/>
            <a:ea typeface="Calibri"/>
            <a:cs typeface="Calibri"/>
          </a:endParaRPr>
        </a:p>
      </dgm:t>
    </dgm:pt>
    <dgm:pt modelId="{5345E3F5-2EFE-4504-BDE5-6D2C7E8EAD90}" type="parTrans" cxnId="{3386C0AB-24CE-45AA-BF73-67F2F18A3C24}">
      <dgm:prSet/>
      <dgm:spPr/>
      <dgm:t>
        <a:bodyPr/>
        <a:lstStyle/>
        <a:p>
          <a:endParaRPr lang="en-IN"/>
        </a:p>
      </dgm:t>
    </dgm:pt>
    <dgm:pt modelId="{823ACF19-D2A9-4A86-B5AD-B8DB430F1F61}" type="sibTrans" cxnId="{3386C0AB-24CE-45AA-BF73-67F2F18A3C24}">
      <dgm:prSet/>
      <dgm:spPr/>
      <dgm:t>
        <a:bodyPr/>
        <a:lstStyle/>
        <a:p>
          <a:endParaRPr lang="en-US"/>
        </a:p>
      </dgm:t>
    </dgm:pt>
    <dgm:pt modelId="{BC8E199A-39EB-4469-B78C-4453905F3979}">
      <dgm:prSet phldr="0"/>
      <dgm:spPr/>
      <dgm:t>
        <a:bodyPr/>
        <a:lstStyle/>
        <a:p>
          <a:r>
            <a:rPr lang="en-US">
              <a:latin typeface="Calibri"/>
              <a:ea typeface="Calibri"/>
              <a:cs typeface="Calibri"/>
            </a:rPr>
            <a:t>Global Average Pooling(GAP)</a:t>
          </a:r>
        </a:p>
      </dgm:t>
    </dgm:pt>
    <dgm:pt modelId="{4A167BC7-6FFF-4EAF-9472-09BE04508FC1}" type="parTrans" cxnId="{46E3A261-B94C-4075-8CBF-E3F40D6138C0}">
      <dgm:prSet/>
      <dgm:spPr/>
      <dgm:t>
        <a:bodyPr/>
        <a:lstStyle/>
        <a:p>
          <a:endParaRPr lang="en-IN"/>
        </a:p>
      </dgm:t>
    </dgm:pt>
    <dgm:pt modelId="{A8C87D0B-CFB1-4687-B03C-AFA372778ED7}" type="sibTrans" cxnId="{46E3A261-B94C-4075-8CBF-E3F40D6138C0}">
      <dgm:prSet/>
      <dgm:spPr/>
      <dgm:t>
        <a:bodyPr/>
        <a:lstStyle/>
        <a:p>
          <a:endParaRPr lang="en-US"/>
        </a:p>
      </dgm:t>
    </dgm:pt>
    <dgm:pt modelId="{3EC1F4AB-CCF2-4D8E-A781-CED44D6A543E}">
      <dgm:prSet phldr="0"/>
      <dgm:spPr/>
      <dgm:t>
        <a:bodyPr/>
        <a:lstStyle/>
        <a:p>
          <a:pPr rtl="0"/>
          <a:r>
            <a:rPr lang="en-US" err="1">
              <a:latin typeface="Calibri"/>
              <a:ea typeface="Calibri"/>
              <a:cs typeface="Calibri"/>
            </a:rPr>
            <a:t>Droupout</a:t>
          </a:r>
          <a:r>
            <a:rPr lang="en-US">
              <a:latin typeface="Calibri"/>
              <a:ea typeface="Calibri"/>
              <a:cs typeface="Calibri"/>
            </a:rPr>
            <a:t>(0.5)</a:t>
          </a:r>
        </a:p>
      </dgm:t>
    </dgm:pt>
    <dgm:pt modelId="{B0FC8989-FF9F-41D4-A753-B4288F6D79E6}" type="parTrans" cxnId="{15A524A7-5FB1-4252-97EB-0C76B3B2E2F7}">
      <dgm:prSet/>
      <dgm:spPr/>
      <dgm:t>
        <a:bodyPr/>
        <a:lstStyle/>
        <a:p>
          <a:endParaRPr lang="en-IN"/>
        </a:p>
      </dgm:t>
    </dgm:pt>
    <dgm:pt modelId="{71711617-ED0B-4423-944C-9483D77201A0}" type="sibTrans" cxnId="{15A524A7-5FB1-4252-97EB-0C76B3B2E2F7}">
      <dgm:prSet/>
      <dgm:spPr/>
      <dgm:t>
        <a:bodyPr/>
        <a:lstStyle/>
        <a:p>
          <a:endParaRPr lang="en-US"/>
        </a:p>
      </dgm:t>
    </dgm:pt>
    <dgm:pt modelId="{8C1F9E54-3762-4D6C-A11D-EE41105A0BCE}">
      <dgm:prSet phldr="0"/>
      <dgm:spPr/>
      <dgm:t>
        <a:bodyPr/>
        <a:lstStyle/>
        <a:p>
          <a:r>
            <a:rPr lang="en-US">
              <a:latin typeface="Calibri"/>
              <a:ea typeface="Calibri"/>
              <a:cs typeface="Calibri"/>
            </a:rPr>
            <a:t>Dense(2, </a:t>
          </a:r>
          <a:r>
            <a:rPr lang="en-US" err="1">
              <a:latin typeface="Calibri"/>
              <a:ea typeface="Calibri"/>
              <a:cs typeface="Calibri"/>
            </a:rPr>
            <a:t>Softmax</a:t>
          </a:r>
          <a:r>
            <a:rPr lang="en-US">
              <a:latin typeface="Calibri"/>
              <a:ea typeface="Calibri"/>
              <a:cs typeface="Calibri"/>
            </a:rPr>
            <a:t>)</a:t>
          </a:r>
        </a:p>
      </dgm:t>
    </dgm:pt>
    <dgm:pt modelId="{CFC3EB8B-FCD7-4CF8-9AC5-61B4BE063D1B}" type="parTrans" cxnId="{C3ADEAFB-ABA3-44CB-AF77-812F3A656D0C}">
      <dgm:prSet/>
      <dgm:spPr/>
      <dgm:t>
        <a:bodyPr/>
        <a:lstStyle/>
        <a:p>
          <a:endParaRPr lang="en-IN"/>
        </a:p>
      </dgm:t>
    </dgm:pt>
    <dgm:pt modelId="{980620DC-DC84-4965-86F2-302F59E0647B}" type="sibTrans" cxnId="{C3ADEAFB-ABA3-44CB-AF77-812F3A656D0C}">
      <dgm:prSet/>
      <dgm:spPr/>
      <dgm:t>
        <a:bodyPr/>
        <a:lstStyle/>
        <a:p>
          <a:endParaRPr lang="en-US"/>
        </a:p>
      </dgm:t>
    </dgm:pt>
    <dgm:pt modelId="{BF3CB914-3003-4694-8E58-FF26397BE332}">
      <dgm:prSet phldr="0"/>
      <dgm:spPr/>
      <dgm:t>
        <a:bodyPr/>
        <a:lstStyle/>
        <a:p>
          <a:r>
            <a:rPr lang="en-US">
              <a:latin typeface="Calibri"/>
              <a:ea typeface="Calibri"/>
              <a:cs typeface="Calibri"/>
            </a:rPr>
            <a:t>Dense(1024,ReLu)</a:t>
          </a:r>
        </a:p>
      </dgm:t>
    </dgm:pt>
    <dgm:pt modelId="{056CDCA5-5865-432E-905F-69FD6265F9E7}" type="parTrans" cxnId="{05AD0F7F-615F-4160-8965-B1B7FDA6EA38}">
      <dgm:prSet/>
      <dgm:spPr/>
      <dgm:t>
        <a:bodyPr/>
        <a:lstStyle/>
        <a:p>
          <a:endParaRPr lang="en-IN"/>
        </a:p>
      </dgm:t>
    </dgm:pt>
    <dgm:pt modelId="{A4A58A64-DF1A-4501-B81E-B6198CA83F32}" type="sibTrans" cxnId="{05AD0F7F-615F-4160-8965-B1B7FDA6EA38}">
      <dgm:prSet/>
      <dgm:spPr/>
      <dgm:t>
        <a:bodyPr/>
        <a:lstStyle/>
        <a:p>
          <a:endParaRPr lang="en-US"/>
        </a:p>
      </dgm:t>
    </dgm:pt>
    <dgm:pt modelId="{D45A59E7-F1AB-481A-BFD0-BE701BCEB69F}">
      <dgm:prSet phldr="0"/>
      <dgm:spPr/>
      <dgm:t>
        <a:bodyPr/>
        <a:lstStyle/>
        <a:p>
          <a:r>
            <a:rPr lang="en-US">
              <a:latin typeface="Calibri"/>
              <a:ea typeface="Calibri"/>
              <a:cs typeface="Calibri"/>
            </a:rPr>
            <a:t>Output Layer</a:t>
          </a:r>
        </a:p>
      </dgm:t>
    </dgm:pt>
    <dgm:pt modelId="{9CFDEDB0-7C74-4EDB-999E-AA0AD9653DB2}" type="parTrans" cxnId="{2B1054BB-51A2-489A-B8A9-A65B14EF2013}">
      <dgm:prSet/>
      <dgm:spPr/>
      <dgm:t>
        <a:bodyPr/>
        <a:lstStyle/>
        <a:p>
          <a:endParaRPr lang="en-IN"/>
        </a:p>
      </dgm:t>
    </dgm:pt>
    <dgm:pt modelId="{11DC5CBE-4352-41E8-871E-D2E8F63D0D7E}" type="sibTrans" cxnId="{2B1054BB-51A2-489A-B8A9-A65B14EF2013}">
      <dgm:prSet/>
      <dgm:spPr/>
      <dgm:t>
        <a:bodyPr/>
        <a:lstStyle/>
        <a:p>
          <a:endParaRPr lang="en-IN"/>
        </a:p>
      </dgm:t>
    </dgm:pt>
    <dgm:pt modelId="{6B777971-C0E0-4240-9FB5-479215D181D6}" type="pres">
      <dgm:prSet presAssocID="{D69AFB03-D49E-4D76-9E1D-0DF010E51C41}" presName="diagram" presStyleCnt="0">
        <dgm:presLayoutVars>
          <dgm:dir/>
          <dgm:resizeHandles val="exact"/>
        </dgm:presLayoutVars>
      </dgm:prSet>
      <dgm:spPr/>
    </dgm:pt>
    <dgm:pt modelId="{E4AF56D2-7044-4387-81A3-B992F6285B07}" type="pres">
      <dgm:prSet presAssocID="{434DB0DF-AA28-4072-AEEC-154C2A3D8E34}" presName="node" presStyleLbl="node1" presStyleIdx="0" presStyleCnt="12">
        <dgm:presLayoutVars>
          <dgm:bulletEnabled val="1"/>
        </dgm:presLayoutVars>
      </dgm:prSet>
      <dgm:spPr/>
    </dgm:pt>
    <dgm:pt modelId="{92102C26-4CF5-4A52-A77D-591D00A0A20A}" type="pres">
      <dgm:prSet presAssocID="{203F7206-A02A-4263-9E51-D00E33130009}" presName="sibTrans" presStyleLbl="sibTrans2D1" presStyleIdx="0" presStyleCnt="11"/>
      <dgm:spPr/>
    </dgm:pt>
    <dgm:pt modelId="{A4AA08CE-7FA3-44F5-9E65-D1662BE21AE7}" type="pres">
      <dgm:prSet presAssocID="{203F7206-A02A-4263-9E51-D00E33130009}" presName="connectorText" presStyleLbl="sibTrans2D1" presStyleIdx="0" presStyleCnt="11"/>
      <dgm:spPr/>
    </dgm:pt>
    <dgm:pt modelId="{69ADFE3D-C5FA-4F5B-B0C5-2FE6459A21AD}" type="pres">
      <dgm:prSet presAssocID="{8BCCAE23-BE1C-4E63-8756-08D69E124CDC}" presName="node" presStyleLbl="node1" presStyleIdx="1" presStyleCnt="12">
        <dgm:presLayoutVars>
          <dgm:bulletEnabled val="1"/>
        </dgm:presLayoutVars>
      </dgm:prSet>
      <dgm:spPr/>
    </dgm:pt>
    <dgm:pt modelId="{4AB90269-A2AF-4427-B52C-36382808C4ED}" type="pres">
      <dgm:prSet presAssocID="{7C0C807B-8B78-4B7C-99FC-13A1BAC83579}" presName="sibTrans" presStyleLbl="sibTrans2D1" presStyleIdx="1" presStyleCnt="11"/>
      <dgm:spPr/>
    </dgm:pt>
    <dgm:pt modelId="{BD78B94C-46D6-41AE-BDBD-FBFA93CD0704}" type="pres">
      <dgm:prSet presAssocID="{7C0C807B-8B78-4B7C-99FC-13A1BAC83579}" presName="connectorText" presStyleLbl="sibTrans2D1" presStyleIdx="1" presStyleCnt="11"/>
      <dgm:spPr/>
    </dgm:pt>
    <dgm:pt modelId="{2E4A96E6-9D7A-4F7C-AB4F-82431FA306B1}" type="pres">
      <dgm:prSet presAssocID="{E8B73E27-0E24-4822-94AC-D7594ED0D6A6}" presName="node" presStyleLbl="node1" presStyleIdx="2" presStyleCnt="12">
        <dgm:presLayoutVars>
          <dgm:bulletEnabled val="1"/>
        </dgm:presLayoutVars>
      </dgm:prSet>
      <dgm:spPr/>
    </dgm:pt>
    <dgm:pt modelId="{9C13B7F8-5245-44FD-87C6-FA59C64708A0}" type="pres">
      <dgm:prSet presAssocID="{FC3C25CB-17E1-4607-B326-A9873596768F}" presName="sibTrans" presStyleLbl="sibTrans2D1" presStyleIdx="2" presStyleCnt="11"/>
      <dgm:spPr/>
    </dgm:pt>
    <dgm:pt modelId="{E9AB0F93-1F5B-4615-B2AB-556F6AF6FC87}" type="pres">
      <dgm:prSet presAssocID="{FC3C25CB-17E1-4607-B326-A9873596768F}" presName="connectorText" presStyleLbl="sibTrans2D1" presStyleIdx="2" presStyleCnt="11"/>
      <dgm:spPr/>
    </dgm:pt>
    <dgm:pt modelId="{AF907A4A-C199-415D-8A72-0D15C854D2A7}" type="pres">
      <dgm:prSet presAssocID="{376CD365-67F4-4B05-BE2F-C17B40645697}" presName="node" presStyleLbl="node1" presStyleIdx="3" presStyleCnt="12">
        <dgm:presLayoutVars>
          <dgm:bulletEnabled val="1"/>
        </dgm:presLayoutVars>
      </dgm:prSet>
      <dgm:spPr/>
    </dgm:pt>
    <dgm:pt modelId="{6F4202DF-4FD8-48C4-921B-85A2F67C855F}" type="pres">
      <dgm:prSet presAssocID="{8D53D1A8-9363-453C-B762-BF5EE6D9E67F}" presName="sibTrans" presStyleLbl="sibTrans2D1" presStyleIdx="3" presStyleCnt="11"/>
      <dgm:spPr/>
    </dgm:pt>
    <dgm:pt modelId="{701C0934-3E47-456E-AF05-ECEE19C5D0C5}" type="pres">
      <dgm:prSet presAssocID="{8D53D1A8-9363-453C-B762-BF5EE6D9E67F}" presName="connectorText" presStyleLbl="sibTrans2D1" presStyleIdx="3" presStyleCnt="11"/>
      <dgm:spPr/>
    </dgm:pt>
    <dgm:pt modelId="{E543034A-7562-4091-A5A1-678FAB7A3DDF}" type="pres">
      <dgm:prSet presAssocID="{27E03025-8345-4C39-8E04-FBC2900D4E44}" presName="node" presStyleLbl="node1" presStyleIdx="4" presStyleCnt="12">
        <dgm:presLayoutVars>
          <dgm:bulletEnabled val="1"/>
        </dgm:presLayoutVars>
      </dgm:prSet>
      <dgm:spPr/>
    </dgm:pt>
    <dgm:pt modelId="{133C7120-E24F-4A52-9756-73DA3F5BD21B}" type="pres">
      <dgm:prSet presAssocID="{3A42063E-2018-4311-B45B-6D03A4E0AB1E}" presName="sibTrans" presStyleLbl="sibTrans2D1" presStyleIdx="4" presStyleCnt="11"/>
      <dgm:spPr/>
    </dgm:pt>
    <dgm:pt modelId="{09B95AE1-2FDA-4299-9EE6-A2A12DAEA82B}" type="pres">
      <dgm:prSet presAssocID="{3A42063E-2018-4311-B45B-6D03A4E0AB1E}" presName="connectorText" presStyleLbl="sibTrans2D1" presStyleIdx="4" presStyleCnt="11"/>
      <dgm:spPr/>
    </dgm:pt>
    <dgm:pt modelId="{01FEAAEF-A13A-441F-A768-2CC6C011E94E}" type="pres">
      <dgm:prSet presAssocID="{2B26DC4F-C980-457A-93AB-311B9C4133C1}" presName="node" presStyleLbl="node1" presStyleIdx="5" presStyleCnt="12">
        <dgm:presLayoutVars>
          <dgm:bulletEnabled val="1"/>
        </dgm:presLayoutVars>
      </dgm:prSet>
      <dgm:spPr/>
    </dgm:pt>
    <dgm:pt modelId="{86061013-80B3-4EBE-9BEE-06CC71B9012A}" type="pres">
      <dgm:prSet presAssocID="{D8299AD2-A16D-43A3-BA6A-4230A5A3B7EC}" presName="sibTrans" presStyleLbl="sibTrans2D1" presStyleIdx="5" presStyleCnt="11"/>
      <dgm:spPr/>
    </dgm:pt>
    <dgm:pt modelId="{4A373522-60DC-4F68-B91F-518B954DCA71}" type="pres">
      <dgm:prSet presAssocID="{D8299AD2-A16D-43A3-BA6A-4230A5A3B7EC}" presName="connectorText" presStyleLbl="sibTrans2D1" presStyleIdx="5" presStyleCnt="11"/>
      <dgm:spPr/>
    </dgm:pt>
    <dgm:pt modelId="{02A6FCF6-B434-4FA0-9CBF-FBBD71377891}" type="pres">
      <dgm:prSet presAssocID="{1EE4295F-64BD-46ED-8817-BD966D706463}" presName="node" presStyleLbl="node1" presStyleIdx="6" presStyleCnt="12">
        <dgm:presLayoutVars>
          <dgm:bulletEnabled val="1"/>
        </dgm:presLayoutVars>
      </dgm:prSet>
      <dgm:spPr/>
    </dgm:pt>
    <dgm:pt modelId="{EF557DE9-1637-46DB-9B73-5E10ADDA9B27}" type="pres">
      <dgm:prSet presAssocID="{823ACF19-D2A9-4A86-B5AD-B8DB430F1F61}" presName="sibTrans" presStyleLbl="sibTrans2D1" presStyleIdx="6" presStyleCnt="11"/>
      <dgm:spPr/>
    </dgm:pt>
    <dgm:pt modelId="{B7DE2567-DF5F-4395-8CAB-6BD201A1924A}" type="pres">
      <dgm:prSet presAssocID="{823ACF19-D2A9-4A86-B5AD-B8DB430F1F61}" presName="connectorText" presStyleLbl="sibTrans2D1" presStyleIdx="6" presStyleCnt="11"/>
      <dgm:spPr/>
    </dgm:pt>
    <dgm:pt modelId="{51DB3E61-B75A-4952-874E-E8B2AB710EFA}" type="pres">
      <dgm:prSet presAssocID="{BC8E199A-39EB-4469-B78C-4453905F3979}" presName="node" presStyleLbl="node1" presStyleIdx="7" presStyleCnt="12">
        <dgm:presLayoutVars>
          <dgm:bulletEnabled val="1"/>
        </dgm:presLayoutVars>
      </dgm:prSet>
      <dgm:spPr/>
    </dgm:pt>
    <dgm:pt modelId="{9D9D2CC5-4AF4-4713-BDD0-4632721AEDD3}" type="pres">
      <dgm:prSet presAssocID="{A8C87D0B-CFB1-4687-B03C-AFA372778ED7}" presName="sibTrans" presStyleLbl="sibTrans2D1" presStyleIdx="7" presStyleCnt="11"/>
      <dgm:spPr/>
    </dgm:pt>
    <dgm:pt modelId="{801E00F7-C163-4A24-856B-758A011D72B6}" type="pres">
      <dgm:prSet presAssocID="{A8C87D0B-CFB1-4687-B03C-AFA372778ED7}" presName="connectorText" presStyleLbl="sibTrans2D1" presStyleIdx="7" presStyleCnt="11"/>
      <dgm:spPr/>
    </dgm:pt>
    <dgm:pt modelId="{D2A521DF-4044-498F-9C37-D11CBD69FC27}" type="pres">
      <dgm:prSet presAssocID="{BF3CB914-3003-4694-8E58-FF26397BE332}" presName="node" presStyleLbl="node1" presStyleIdx="8" presStyleCnt="12">
        <dgm:presLayoutVars>
          <dgm:bulletEnabled val="1"/>
        </dgm:presLayoutVars>
      </dgm:prSet>
      <dgm:spPr/>
    </dgm:pt>
    <dgm:pt modelId="{31369052-37DA-411A-B5D7-7EFCEC3A797F}" type="pres">
      <dgm:prSet presAssocID="{A4A58A64-DF1A-4501-B81E-B6198CA83F32}" presName="sibTrans" presStyleLbl="sibTrans2D1" presStyleIdx="8" presStyleCnt="11"/>
      <dgm:spPr/>
    </dgm:pt>
    <dgm:pt modelId="{99E7C7E4-99C2-4429-8A24-4B7DA6A0A382}" type="pres">
      <dgm:prSet presAssocID="{A4A58A64-DF1A-4501-B81E-B6198CA83F32}" presName="connectorText" presStyleLbl="sibTrans2D1" presStyleIdx="8" presStyleCnt="11"/>
      <dgm:spPr/>
    </dgm:pt>
    <dgm:pt modelId="{34092620-61E8-4F82-8C61-430C5675928A}" type="pres">
      <dgm:prSet presAssocID="{3EC1F4AB-CCF2-4D8E-A781-CED44D6A543E}" presName="node" presStyleLbl="node1" presStyleIdx="9" presStyleCnt="12">
        <dgm:presLayoutVars>
          <dgm:bulletEnabled val="1"/>
        </dgm:presLayoutVars>
      </dgm:prSet>
      <dgm:spPr/>
    </dgm:pt>
    <dgm:pt modelId="{5FFD2154-392A-4B18-A312-C5350B6676BE}" type="pres">
      <dgm:prSet presAssocID="{71711617-ED0B-4423-944C-9483D77201A0}" presName="sibTrans" presStyleLbl="sibTrans2D1" presStyleIdx="9" presStyleCnt="11"/>
      <dgm:spPr/>
    </dgm:pt>
    <dgm:pt modelId="{D2D4CAB9-FEEA-4F2B-AFEF-6C28E64968DE}" type="pres">
      <dgm:prSet presAssocID="{71711617-ED0B-4423-944C-9483D77201A0}" presName="connectorText" presStyleLbl="sibTrans2D1" presStyleIdx="9" presStyleCnt="11"/>
      <dgm:spPr/>
    </dgm:pt>
    <dgm:pt modelId="{E3A952E9-9EA4-4392-AC93-61897411E3DB}" type="pres">
      <dgm:prSet presAssocID="{8C1F9E54-3762-4D6C-A11D-EE41105A0BCE}" presName="node" presStyleLbl="node1" presStyleIdx="10" presStyleCnt="12">
        <dgm:presLayoutVars>
          <dgm:bulletEnabled val="1"/>
        </dgm:presLayoutVars>
      </dgm:prSet>
      <dgm:spPr/>
    </dgm:pt>
    <dgm:pt modelId="{2980FF49-B309-4A76-96B7-9C23A8738709}" type="pres">
      <dgm:prSet presAssocID="{980620DC-DC84-4965-86F2-302F59E0647B}" presName="sibTrans" presStyleLbl="sibTrans2D1" presStyleIdx="10" presStyleCnt="11"/>
      <dgm:spPr/>
    </dgm:pt>
    <dgm:pt modelId="{778BDE1C-4A60-4F46-AA0E-F15240F8CE7F}" type="pres">
      <dgm:prSet presAssocID="{980620DC-DC84-4965-86F2-302F59E0647B}" presName="connectorText" presStyleLbl="sibTrans2D1" presStyleIdx="10" presStyleCnt="11"/>
      <dgm:spPr/>
    </dgm:pt>
    <dgm:pt modelId="{56EA3D66-FBAF-4814-8F98-B48C6AE4A814}" type="pres">
      <dgm:prSet presAssocID="{D45A59E7-F1AB-481A-BFD0-BE701BCEB69F}" presName="node" presStyleLbl="node1" presStyleIdx="11" presStyleCnt="12">
        <dgm:presLayoutVars>
          <dgm:bulletEnabled val="1"/>
        </dgm:presLayoutVars>
      </dgm:prSet>
      <dgm:spPr/>
    </dgm:pt>
  </dgm:ptLst>
  <dgm:cxnLst>
    <dgm:cxn modelId="{10EABA02-6275-4C47-9C1D-C505BE067DC9}" type="presOf" srcId="{823ACF19-D2A9-4A86-B5AD-B8DB430F1F61}" destId="{B7DE2567-DF5F-4395-8CAB-6BD201A1924A}" srcOrd="1" destOrd="0" presId="urn:microsoft.com/office/officeart/2005/8/layout/process5"/>
    <dgm:cxn modelId="{95D0A408-5237-40FB-956B-D8DE33880763}" srcId="{D69AFB03-D49E-4D76-9E1D-0DF010E51C41}" destId="{376CD365-67F4-4B05-BE2F-C17B40645697}" srcOrd="3" destOrd="0" parTransId="{26BC749D-093C-4922-A1D2-64ED56DE5966}" sibTransId="{8D53D1A8-9363-453C-B762-BF5EE6D9E67F}"/>
    <dgm:cxn modelId="{2061DC11-EED4-43EB-9DF1-48F604A5369F}" type="presOf" srcId="{8C1F9E54-3762-4D6C-A11D-EE41105A0BCE}" destId="{E3A952E9-9EA4-4392-AC93-61897411E3DB}" srcOrd="0" destOrd="0" presId="urn:microsoft.com/office/officeart/2005/8/layout/process5"/>
    <dgm:cxn modelId="{E7600813-C96F-421D-B1AF-B1385456CDCE}" type="presOf" srcId="{3A42063E-2018-4311-B45B-6D03A4E0AB1E}" destId="{09B95AE1-2FDA-4299-9EE6-A2A12DAEA82B}" srcOrd="1" destOrd="0" presId="urn:microsoft.com/office/officeart/2005/8/layout/process5"/>
    <dgm:cxn modelId="{BE76F31D-6807-4F3E-9307-B47D2432AFD8}" type="presOf" srcId="{71711617-ED0B-4423-944C-9483D77201A0}" destId="{D2D4CAB9-FEEA-4F2B-AFEF-6C28E64968DE}" srcOrd="1" destOrd="0" presId="urn:microsoft.com/office/officeart/2005/8/layout/process5"/>
    <dgm:cxn modelId="{582D2B33-3029-463B-B698-359686DC025A}" type="presOf" srcId="{D45A59E7-F1AB-481A-BFD0-BE701BCEB69F}" destId="{56EA3D66-FBAF-4814-8F98-B48C6AE4A814}" srcOrd="0" destOrd="0" presId="urn:microsoft.com/office/officeart/2005/8/layout/process5"/>
    <dgm:cxn modelId="{CF29D037-96DE-4965-9146-0268FBF7847A}" type="presOf" srcId="{1EE4295F-64BD-46ED-8817-BD966D706463}" destId="{02A6FCF6-B434-4FA0-9CBF-FBBD71377891}" srcOrd="0" destOrd="0" presId="urn:microsoft.com/office/officeart/2005/8/layout/process5"/>
    <dgm:cxn modelId="{46E3A261-B94C-4075-8CBF-E3F40D6138C0}" srcId="{D69AFB03-D49E-4D76-9E1D-0DF010E51C41}" destId="{BC8E199A-39EB-4469-B78C-4453905F3979}" srcOrd="7" destOrd="0" parTransId="{4A167BC7-6FFF-4EAF-9472-09BE04508FC1}" sibTransId="{A8C87D0B-CFB1-4687-B03C-AFA372778ED7}"/>
    <dgm:cxn modelId="{68F87363-7681-49EF-B8A6-020EDDE21972}" type="presOf" srcId="{BC8E199A-39EB-4469-B78C-4453905F3979}" destId="{51DB3E61-B75A-4952-874E-E8B2AB710EFA}" srcOrd="0" destOrd="0" presId="urn:microsoft.com/office/officeart/2005/8/layout/process5"/>
    <dgm:cxn modelId="{69326044-AAF9-4661-9DF6-C43C8458DBE2}" type="presOf" srcId="{823ACF19-D2A9-4A86-B5AD-B8DB430F1F61}" destId="{EF557DE9-1637-46DB-9B73-5E10ADDA9B27}" srcOrd="0" destOrd="0" presId="urn:microsoft.com/office/officeart/2005/8/layout/process5"/>
    <dgm:cxn modelId="{F1BE5165-0A0E-493A-98F1-1BD4B2D188E9}" type="presOf" srcId="{7C0C807B-8B78-4B7C-99FC-13A1BAC83579}" destId="{4AB90269-A2AF-4427-B52C-36382808C4ED}" srcOrd="0" destOrd="0" presId="urn:microsoft.com/office/officeart/2005/8/layout/process5"/>
    <dgm:cxn modelId="{9FC59F67-8949-4793-9E3E-3A0CB5FDC82D}" type="presOf" srcId="{3A42063E-2018-4311-B45B-6D03A4E0AB1E}" destId="{133C7120-E24F-4A52-9756-73DA3F5BD21B}" srcOrd="0" destOrd="0" presId="urn:microsoft.com/office/officeart/2005/8/layout/process5"/>
    <dgm:cxn modelId="{D7757A68-9C60-49EC-8EB6-D05260074B01}" srcId="{D69AFB03-D49E-4D76-9E1D-0DF010E51C41}" destId="{2B26DC4F-C980-457A-93AB-311B9C4133C1}" srcOrd="5" destOrd="0" parTransId="{BACC1FEA-9BB0-42F3-B78D-5A3CA39707C7}" sibTransId="{D8299AD2-A16D-43A3-BA6A-4230A5A3B7EC}"/>
    <dgm:cxn modelId="{C68D3C49-5BF7-4B8F-BDB7-023B25541BDB}" srcId="{D69AFB03-D49E-4D76-9E1D-0DF010E51C41}" destId="{27E03025-8345-4C39-8E04-FBC2900D4E44}" srcOrd="4" destOrd="0" parTransId="{95F6DBC7-8E7E-4E6E-B737-2F54988F8556}" sibTransId="{3A42063E-2018-4311-B45B-6D03A4E0AB1E}"/>
    <dgm:cxn modelId="{46A0E44C-8F31-4A31-B24D-9D2627EB613F}" type="presOf" srcId="{FC3C25CB-17E1-4607-B326-A9873596768F}" destId="{E9AB0F93-1F5B-4615-B2AB-556F6AF6FC87}" srcOrd="1" destOrd="0" presId="urn:microsoft.com/office/officeart/2005/8/layout/process5"/>
    <dgm:cxn modelId="{A9C7946F-A48A-4E92-8C4D-1320FA601E51}" type="presOf" srcId="{2B26DC4F-C980-457A-93AB-311B9C4133C1}" destId="{01FEAAEF-A13A-441F-A768-2CC6C011E94E}" srcOrd="0" destOrd="0" presId="urn:microsoft.com/office/officeart/2005/8/layout/process5"/>
    <dgm:cxn modelId="{B35DC050-883E-46F1-942A-C762B96F586C}" srcId="{D69AFB03-D49E-4D76-9E1D-0DF010E51C41}" destId="{E8B73E27-0E24-4822-94AC-D7594ED0D6A6}" srcOrd="2" destOrd="0" parTransId="{E10EDE1E-B721-40ED-BD92-188A73E34FB2}" sibTransId="{FC3C25CB-17E1-4607-B326-A9873596768F}"/>
    <dgm:cxn modelId="{BD745251-FBC9-458F-BFC2-52FF3BA2A3F3}" type="presOf" srcId="{E8B73E27-0E24-4822-94AC-D7594ED0D6A6}" destId="{2E4A96E6-9D7A-4F7C-AB4F-82431FA306B1}" srcOrd="0" destOrd="0" presId="urn:microsoft.com/office/officeart/2005/8/layout/process5"/>
    <dgm:cxn modelId="{B45D8E72-94FD-438C-915D-284CDC8D8AE0}" type="presOf" srcId="{8BCCAE23-BE1C-4E63-8756-08D69E124CDC}" destId="{69ADFE3D-C5FA-4F5B-B0C5-2FE6459A21AD}" srcOrd="0" destOrd="0" presId="urn:microsoft.com/office/officeart/2005/8/layout/process5"/>
    <dgm:cxn modelId="{6C40F873-4924-47D5-9ACE-E1767B37F1FB}" type="presOf" srcId="{434DB0DF-AA28-4072-AEEC-154C2A3D8E34}" destId="{E4AF56D2-7044-4387-81A3-B992F6285B07}" srcOrd="0" destOrd="0" presId="urn:microsoft.com/office/officeart/2005/8/layout/process5"/>
    <dgm:cxn modelId="{47545E74-6A32-4BE1-B16F-A6E159C58B60}" type="presOf" srcId="{980620DC-DC84-4965-86F2-302F59E0647B}" destId="{778BDE1C-4A60-4F46-AA0E-F15240F8CE7F}" srcOrd="1" destOrd="0" presId="urn:microsoft.com/office/officeart/2005/8/layout/process5"/>
    <dgm:cxn modelId="{168F6856-741F-43CF-982A-CFEC22F4A6B2}" type="presOf" srcId="{D8299AD2-A16D-43A3-BA6A-4230A5A3B7EC}" destId="{4A373522-60DC-4F68-B91F-518B954DCA71}" srcOrd="1" destOrd="0" presId="urn:microsoft.com/office/officeart/2005/8/layout/process5"/>
    <dgm:cxn modelId="{05AD0F7F-615F-4160-8965-B1B7FDA6EA38}" srcId="{D69AFB03-D49E-4D76-9E1D-0DF010E51C41}" destId="{BF3CB914-3003-4694-8E58-FF26397BE332}" srcOrd="8" destOrd="0" parTransId="{056CDCA5-5865-432E-905F-69FD6265F9E7}" sibTransId="{A4A58A64-DF1A-4501-B81E-B6198CA83F32}"/>
    <dgm:cxn modelId="{C7063A81-20B9-4338-BE29-C2605EC37616}" type="presOf" srcId="{27E03025-8345-4C39-8E04-FBC2900D4E44}" destId="{E543034A-7562-4091-A5A1-678FAB7A3DDF}" srcOrd="0" destOrd="0" presId="urn:microsoft.com/office/officeart/2005/8/layout/process5"/>
    <dgm:cxn modelId="{6E199882-A9FA-4510-ACDE-5C2DCD82EB9A}" type="presOf" srcId="{A4A58A64-DF1A-4501-B81E-B6198CA83F32}" destId="{99E7C7E4-99C2-4429-8A24-4B7DA6A0A382}" srcOrd="1" destOrd="0" presId="urn:microsoft.com/office/officeart/2005/8/layout/process5"/>
    <dgm:cxn modelId="{E4DA3C94-B653-49CC-A56F-80105CDDF771}" type="presOf" srcId="{203F7206-A02A-4263-9E51-D00E33130009}" destId="{A4AA08CE-7FA3-44F5-9E65-D1662BE21AE7}" srcOrd="1" destOrd="0" presId="urn:microsoft.com/office/officeart/2005/8/layout/process5"/>
    <dgm:cxn modelId="{F0098EA6-CB7C-461A-862C-5E76710798E5}" type="presOf" srcId="{71711617-ED0B-4423-944C-9483D77201A0}" destId="{5FFD2154-392A-4B18-A312-C5350B6676BE}" srcOrd="0" destOrd="0" presId="urn:microsoft.com/office/officeart/2005/8/layout/process5"/>
    <dgm:cxn modelId="{A3DAD2A6-F0C0-4B06-822F-CF2F1CE19313}" type="presOf" srcId="{8D53D1A8-9363-453C-B762-BF5EE6D9E67F}" destId="{6F4202DF-4FD8-48C4-921B-85A2F67C855F}" srcOrd="0" destOrd="0" presId="urn:microsoft.com/office/officeart/2005/8/layout/process5"/>
    <dgm:cxn modelId="{15A524A7-5FB1-4252-97EB-0C76B3B2E2F7}" srcId="{D69AFB03-D49E-4D76-9E1D-0DF010E51C41}" destId="{3EC1F4AB-CCF2-4D8E-A781-CED44D6A543E}" srcOrd="9" destOrd="0" parTransId="{B0FC8989-FF9F-41D4-A753-B4288F6D79E6}" sibTransId="{71711617-ED0B-4423-944C-9483D77201A0}"/>
    <dgm:cxn modelId="{03A37DA9-9E0A-46CB-8813-94330C9AAF03}" type="presOf" srcId="{A4A58A64-DF1A-4501-B81E-B6198CA83F32}" destId="{31369052-37DA-411A-B5D7-7EFCEC3A797F}" srcOrd="0" destOrd="0" presId="urn:microsoft.com/office/officeart/2005/8/layout/process5"/>
    <dgm:cxn modelId="{838CAEAA-0A93-469C-9B7C-02C80468B33D}" srcId="{D69AFB03-D49E-4D76-9E1D-0DF010E51C41}" destId="{434DB0DF-AA28-4072-AEEC-154C2A3D8E34}" srcOrd="0" destOrd="0" parTransId="{70A0195A-236F-4414-876E-ABC16821640C}" sibTransId="{203F7206-A02A-4263-9E51-D00E33130009}"/>
    <dgm:cxn modelId="{F51392AB-BBF5-4E2E-9C95-7043BD1701CC}" type="presOf" srcId="{D8299AD2-A16D-43A3-BA6A-4230A5A3B7EC}" destId="{86061013-80B3-4EBE-9BEE-06CC71B9012A}" srcOrd="0" destOrd="0" presId="urn:microsoft.com/office/officeart/2005/8/layout/process5"/>
    <dgm:cxn modelId="{3386C0AB-24CE-45AA-BF73-67F2F18A3C24}" srcId="{D69AFB03-D49E-4D76-9E1D-0DF010E51C41}" destId="{1EE4295F-64BD-46ED-8817-BD966D706463}" srcOrd="6" destOrd="0" parTransId="{5345E3F5-2EFE-4504-BDE5-6D2C7E8EAD90}" sibTransId="{823ACF19-D2A9-4A86-B5AD-B8DB430F1F61}"/>
    <dgm:cxn modelId="{B7AED2AB-ACB6-44EF-8543-D074F6104530}" type="presOf" srcId="{3EC1F4AB-CCF2-4D8E-A781-CED44D6A543E}" destId="{34092620-61E8-4F82-8C61-430C5675928A}" srcOrd="0" destOrd="0" presId="urn:microsoft.com/office/officeart/2005/8/layout/process5"/>
    <dgm:cxn modelId="{2B1054BB-51A2-489A-B8A9-A65B14EF2013}" srcId="{D69AFB03-D49E-4D76-9E1D-0DF010E51C41}" destId="{D45A59E7-F1AB-481A-BFD0-BE701BCEB69F}" srcOrd="11" destOrd="0" parTransId="{9CFDEDB0-7C74-4EDB-999E-AA0AD9653DB2}" sibTransId="{11DC5CBE-4352-41E8-871E-D2E8F63D0D7E}"/>
    <dgm:cxn modelId="{A5C216C3-C307-467F-A128-8A8DBF7F62F1}" srcId="{D69AFB03-D49E-4D76-9E1D-0DF010E51C41}" destId="{8BCCAE23-BE1C-4E63-8756-08D69E124CDC}" srcOrd="1" destOrd="0" parTransId="{DCE2E0B0-2680-41FA-AB28-6274B5875AC5}" sibTransId="{7C0C807B-8B78-4B7C-99FC-13A1BAC83579}"/>
    <dgm:cxn modelId="{9D4AE4C3-70DF-4B78-8508-A55B4CA530D8}" type="presOf" srcId="{A8C87D0B-CFB1-4687-B03C-AFA372778ED7}" destId="{9D9D2CC5-4AF4-4713-BDD0-4632721AEDD3}" srcOrd="0" destOrd="0" presId="urn:microsoft.com/office/officeart/2005/8/layout/process5"/>
    <dgm:cxn modelId="{70EC9EC5-997A-460A-B97B-6518D99247B1}" type="presOf" srcId="{203F7206-A02A-4263-9E51-D00E33130009}" destId="{92102C26-4CF5-4A52-A77D-591D00A0A20A}" srcOrd="0" destOrd="0" presId="urn:microsoft.com/office/officeart/2005/8/layout/process5"/>
    <dgm:cxn modelId="{D54621CC-A907-4BDC-87B6-9D71BB500785}" type="presOf" srcId="{376CD365-67F4-4B05-BE2F-C17B40645697}" destId="{AF907A4A-C199-415D-8A72-0D15C854D2A7}" srcOrd="0" destOrd="0" presId="urn:microsoft.com/office/officeart/2005/8/layout/process5"/>
    <dgm:cxn modelId="{BCB28FDE-DE13-4947-9115-5D870206F338}" type="presOf" srcId="{7C0C807B-8B78-4B7C-99FC-13A1BAC83579}" destId="{BD78B94C-46D6-41AE-BDBD-FBFA93CD0704}" srcOrd="1" destOrd="0" presId="urn:microsoft.com/office/officeart/2005/8/layout/process5"/>
    <dgm:cxn modelId="{D9AFE1ED-862F-44F0-9079-4665AEBB798B}" type="presOf" srcId="{BF3CB914-3003-4694-8E58-FF26397BE332}" destId="{D2A521DF-4044-498F-9C37-D11CBD69FC27}" srcOrd="0" destOrd="0" presId="urn:microsoft.com/office/officeart/2005/8/layout/process5"/>
    <dgm:cxn modelId="{B7C5EEED-8137-490A-A3D6-8B728BF8E41A}" type="presOf" srcId="{980620DC-DC84-4965-86F2-302F59E0647B}" destId="{2980FF49-B309-4A76-96B7-9C23A8738709}" srcOrd="0" destOrd="0" presId="urn:microsoft.com/office/officeart/2005/8/layout/process5"/>
    <dgm:cxn modelId="{6AC5C5EF-EEB1-4C7F-BC0D-6C8CB6E4748E}" type="presOf" srcId="{FC3C25CB-17E1-4607-B326-A9873596768F}" destId="{9C13B7F8-5245-44FD-87C6-FA59C64708A0}" srcOrd="0" destOrd="0" presId="urn:microsoft.com/office/officeart/2005/8/layout/process5"/>
    <dgm:cxn modelId="{55169DF9-0401-4D1C-AE52-194CAA65250D}" type="presOf" srcId="{A8C87D0B-CFB1-4687-B03C-AFA372778ED7}" destId="{801E00F7-C163-4A24-856B-758A011D72B6}" srcOrd="1" destOrd="0" presId="urn:microsoft.com/office/officeart/2005/8/layout/process5"/>
    <dgm:cxn modelId="{C3ADEAFB-ABA3-44CB-AF77-812F3A656D0C}" srcId="{D69AFB03-D49E-4D76-9E1D-0DF010E51C41}" destId="{8C1F9E54-3762-4D6C-A11D-EE41105A0BCE}" srcOrd="10" destOrd="0" parTransId="{CFC3EB8B-FCD7-4CF8-9AC5-61B4BE063D1B}" sibTransId="{980620DC-DC84-4965-86F2-302F59E0647B}"/>
    <dgm:cxn modelId="{45EEE0FE-A6CD-4B9D-B046-0FE852E76CA9}" type="presOf" srcId="{D69AFB03-D49E-4D76-9E1D-0DF010E51C41}" destId="{6B777971-C0E0-4240-9FB5-479215D181D6}" srcOrd="0" destOrd="0" presId="urn:microsoft.com/office/officeart/2005/8/layout/process5"/>
    <dgm:cxn modelId="{409693FF-B32A-4831-8C56-57C7C3E785EC}" type="presOf" srcId="{8D53D1A8-9363-453C-B762-BF5EE6D9E67F}" destId="{701C0934-3E47-456E-AF05-ECEE19C5D0C5}" srcOrd="1" destOrd="0" presId="urn:microsoft.com/office/officeart/2005/8/layout/process5"/>
    <dgm:cxn modelId="{114BA7E0-6B66-4346-B16E-4A0E11FCEAE1}" type="presParOf" srcId="{6B777971-C0E0-4240-9FB5-479215D181D6}" destId="{E4AF56D2-7044-4387-81A3-B992F6285B07}" srcOrd="0" destOrd="0" presId="urn:microsoft.com/office/officeart/2005/8/layout/process5"/>
    <dgm:cxn modelId="{4CE5A09E-3E76-482E-92F9-F816C0E6BA00}" type="presParOf" srcId="{6B777971-C0E0-4240-9FB5-479215D181D6}" destId="{92102C26-4CF5-4A52-A77D-591D00A0A20A}" srcOrd="1" destOrd="0" presId="urn:microsoft.com/office/officeart/2005/8/layout/process5"/>
    <dgm:cxn modelId="{2483FF8C-B005-4B08-BCA2-F925911AF6B7}" type="presParOf" srcId="{92102C26-4CF5-4A52-A77D-591D00A0A20A}" destId="{A4AA08CE-7FA3-44F5-9E65-D1662BE21AE7}" srcOrd="0" destOrd="0" presId="urn:microsoft.com/office/officeart/2005/8/layout/process5"/>
    <dgm:cxn modelId="{0E19E542-DC6A-465D-8C0F-517D27CD5175}" type="presParOf" srcId="{6B777971-C0E0-4240-9FB5-479215D181D6}" destId="{69ADFE3D-C5FA-4F5B-B0C5-2FE6459A21AD}" srcOrd="2" destOrd="0" presId="urn:microsoft.com/office/officeart/2005/8/layout/process5"/>
    <dgm:cxn modelId="{0144A17D-73DB-4D5A-9002-998FD9C7CC0B}" type="presParOf" srcId="{6B777971-C0E0-4240-9FB5-479215D181D6}" destId="{4AB90269-A2AF-4427-B52C-36382808C4ED}" srcOrd="3" destOrd="0" presId="urn:microsoft.com/office/officeart/2005/8/layout/process5"/>
    <dgm:cxn modelId="{7545D8A3-6EE5-4F7A-B69D-CB0B302227B4}" type="presParOf" srcId="{4AB90269-A2AF-4427-B52C-36382808C4ED}" destId="{BD78B94C-46D6-41AE-BDBD-FBFA93CD0704}" srcOrd="0" destOrd="0" presId="urn:microsoft.com/office/officeart/2005/8/layout/process5"/>
    <dgm:cxn modelId="{0D649DB7-7778-412D-BAFD-B94E00662173}" type="presParOf" srcId="{6B777971-C0E0-4240-9FB5-479215D181D6}" destId="{2E4A96E6-9D7A-4F7C-AB4F-82431FA306B1}" srcOrd="4" destOrd="0" presId="urn:microsoft.com/office/officeart/2005/8/layout/process5"/>
    <dgm:cxn modelId="{AF8D26FC-136B-477C-8332-25B1707B8989}" type="presParOf" srcId="{6B777971-C0E0-4240-9FB5-479215D181D6}" destId="{9C13B7F8-5245-44FD-87C6-FA59C64708A0}" srcOrd="5" destOrd="0" presId="urn:microsoft.com/office/officeart/2005/8/layout/process5"/>
    <dgm:cxn modelId="{DCBF6298-6817-4D6A-850D-F1B443F9A55B}" type="presParOf" srcId="{9C13B7F8-5245-44FD-87C6-FA59C64708A0}" destId="{E9AB0F93-1F5B-4615-B2AB-556F6AF6FC87}" srcOrd="0" destOrd="0" presId="urn:microsoft.com/office/officeart/2005/8/layout/process5"/>
    <dgm:cxn modelId="{61EE9B18-99E8-4C76-B8D1-1F83D7035BF6}" type="presParOf" srcId="{6B777971-C0E0-4240-9FB5-479215D181D6}" destId="{AF907A4A-C199-415D-8A72-0D15C854D2A7}" srcOrd="6" destOrd="0" presId="urn:microsoft.com/office/officeart/2005/8/layout/process5"/>
    <dgm:cxn modelId="{43BAC8E0-2459-4E8F-B009-B962BE2CCFE9}" type="presParOf" srcId="{6B777971-C0E0-4240-9FB5-479215D181D6}" destId="{6F4202DF-4FD8-48C4-921B-85A2F67C855F}" srcOrd="7" destOrd="0" presId="urn:microsoft.com/office/officeart/2005/8/layout/process5"/>
    <dgm:cxn modelId="{DC7C3E78-7736-4ED7-88FC-58A4EFA73256}" type="presParOf" srcId="{6F4202DF-4FD8-48C4-921B-85A2F67C855F}" destId="{701C0934-3E47-456E-AF05-ECEE19C5D0C5}" srcOrd="0" destOrd="0" presId="urn:microsoft.com/office/officeart/2005/8/layout/process5"/>
    <dgm:cxn modelId="{A608B48E-BD18-48F5-89AD-824A84C97341}" type="presParOf" srcId="{6B777971-C0E0-4240-9FB5-479215D181D6}" destId="{E543034A-7562-4091-A5A1-678FAB7A3DDF}" srcOrd="8" destOrd="0" presId="urn:microsoft.com/office/officeart/2005/8/layout/process5"/>
    <dgm:cxn modelId="{8799E544-A7DF-4C6D-AE14-EA305C3328DA}" type="presParOf" srcId="{6B777971-C0E0-4240-9FB5-479215D181D6}" destId="{133C7120-E24F-4A52-9756-73DA3F5BD21B}" srcOrd="9" destOrd="0" presId="urn:microsoft.com/office/officeart/2005/8/layout/process5"/>
    <dgm:cxn modelId="{DD956F38-AFFB-4094-BCA3-E1BCE3FD7907}" type="presParOf" srcId="{133C7120-E24F-4A52-9756-73DA3F5BD21B}" destId="{09B95AE1-2FDA-4299-9EE6-A2A12DAEA82B}" srcOrd="0" destOrd="0" presId="urn:microsoft.com/office/officeart/2005/8/layout/process5"/>
    <dgm:cxn modelId="{159D2A8E-4B4A-49D6-AB37-7F51C974760C}" type="presParOf" srcId="{6B777971-C0E0-4240-9FB5-479215D181D6}" destId="{01FEAAEF-A13A-441F-A768-2CC6C011E94E}" srcOrd="10" destOrd="0" presId="urn:microsoft.com/office/officeart/2005/8/layout/process5"/>
    <dgm:cxn modelId="{64F9A836-75DB-41A5-B9B8-0D8A0BDDE514}" type="presParOf" srcId="{6B777971-C0E0-4240-9FB5-479215D181D6}" destId="{86061013-80B3-4EBE-9BEE-06CC71B9012A}" srcOrd="11" destOrd="0" presId="urn:microsoft.com/office/officeart/2005/8/layout/process5"/>
    <dgm:cxn modelId="{820F181B-CD87-438C-8AF7-435D98285F1F}" type="presParOf" srcId="{86061013-80B3-4EBE-9BEE-06CC71B9012A}" destId="{4A373522-60DC-4F68-B91F-518B954DCA71}" srcOrd="0" destOrd="0" presId="urn:microsoft.com/office/officeart/2005/8/layout/process5"/>
    <dgm:cxn modelId="{1D847AB8-70A1-4654-85AF-6D018963A3A9}" type="presParOf" srcId="{6B777971-C0E0-4240-9FB5-479215D181D6}" destId="{02A6FCF6-B434-4FA0-9CBF-FBBD71377891}" srcOrd="12" destOrd="0" presId="urn:microsoft.com/office/officeart/2005/8/layout/process5"/>
    <dgm:cxn modelId="{08ACF24D-DD60-4560-B8FD-896944B567F6}" type="presParOf" srcId="{6B777971-C0E0-4240-9FB5-479215D181D6}" destId="{EF557DE9-1637-46DB-9B73-5E10ADDA9B27}" srcOrd="13" destOrd="0" presId="urn:microsoft.com/office/officeart/2005/8/layout/process5"/>
    <dgm:cxn modelId="{0DFF1A46-D0DE-4522-B491-0C18E852B1EC}" type="presParOf" srcId="{EF557DE9-1637-46DB-9B73-5E10ADDA9B27}" destId="{B7DE2567-DF5F-4395-8CAB-6BD201A1924A}" srcOrd="0" destOrd="0" presId="urn:microsoft.com/office/officeart/2005/8/layout/process5"/>
    <dgm:cxn modelId="{CB1FF37F-05F7-46F2-B903-C7D62EDD5D01}" type="presParOf" srcId="{6B777971-C0E0-4240-9FB5-479215D181D6}" destId="{51DB3E61-B75A-4952-874E-E8B2AB710EFA}" srcOrd="14" destOrd="0" presId="urn:microsoft.com/office/officeart/2005/8/layout/process5"/>
    <dgm:cxn modelId="{0767E061-F39D-46C9-ACFF-3DD54EE1071E}" type="presParOf" srcId="{6B777971-C0E0-4240-9FB5-479215D181D6}" destId="{9D9D2CC5-4AF4-4713-BDD0-4632721AEDD3}" srcOrd="15" destOrd="0" presId="urn:microsoft.com/office/officeart/2005/8/layout/process5"/>
    <dgm:cxn modelId="{DD24CD92-4ADF-4AD0-9F82-F8201894EBA8}" type="presParOf" srcId="{9D9D2CC5-4AF4-4713-BDD0-4632721AEDD3}" destId="{801E00F7-C163-4A24-856B-758A011D72B6}" srcOrd="0" destOrd="0" presId="urn:microsoft.com/office/officeart/2005/8/layout/process5"/>
    <dgm:cxn modelId="{D73EFF53-6534-4AC6-809D-73BA868E6C35}" type="presParOf" srcId="{6B777971-C0E0-4240-9FB5-479215D181D6}" destId="{D2A521DF-4044-498F-9C37-D11CBD69FC27}" srcOrd="16" destOrd="0" presId="urn:microsoft.com/office/officeart/2005/8/layout/process5"/>
    <dgm:cxn modelId="{A5F7115F-DA1E-4435-85AA-2BCD96DF6F14}" type="presParOf" srcId="{6B777971-C0E0-4240-9FB5-479215D181D6}" destId="{31369052-37DA-411A-B5D7-7EFCEC3A797F}" srcOrd="17" destOrd="0" presId="urn:microsoft.com/office/officeart/2005/8/layout/process5"/>
    <dgm:cxn modelId="{C672851D-6318-4CF5-B854-F52E7C53F404}" type="presParOf" srcId="{31369052-37DA-411A-B5D7-7EFCEC3A797F}" destId="{99E7C7E4-99C2-4429-8A24-4B7DA6A0A382}" srcOrd="0" destOrd="0" presId="urn:microsoft.com/office/officeart/2005/8/layout/process5"/>
    <dgm:cxn modelId="{25D2D4D9-3BB0-40C6-A90E-FCDC58A2DFEF}" type="presParOf" srcId="{6B777971-C0E0-4240-9FB5-479215D181D6}" destId="{34092620-61E8-4F82-8C61-430C5675928A}" srcOrd="18" destOrd="0" presId="urn:microsoft.com/office/officeart/2005/8/layout/process5"/>
    <dgm:cxn modelId="{237B7E44-99C1-48A2-8677-041ECB107C56}" type="presParOf" srcId="{6B777971-C0E0-4240-9FB5-479215D181D6}" destId="{5FFD2154-392A-4B18-A312-C5350B6676BE}" srcOrd="19" destOrd="0" presId="urn:microsoft.com/office/officeart/2005/8/layout/process5"/>
    <dgm:cxn modelId="{6CCA23A4-F3BC-47B3-A17F-FCCC93A1D6FE}" type="presParOf" srcId="{5FFD2154-392A-4B18-A312-C5350B6676BE}" destId="{D2D4CAB9-FEEA-4F2B-AFEF-6C28E64968DE}" srcOrd="0" destOrd="0" presId="urn:microsoft.com/office/officeart/2005/8/layout/process5"/>
    <dgm:cxn modelId="{F629495C-86ED-4D35-AA96-6A80F91D18A6}" type="presParOf" srcId="{6B777971-C0E0-4240-9FB5-479215D181D6}" destId="{E3A952E9-9EA4-4392-AC93-61897411E3DB}" srcOrd="20" destOrd="0" presId="urn:microsoft.com/office/officeart/2005/8/layout/process5"/>
    <dgm:cxn modelId="{8F805941-F56D-4B4D-A5C5-2C13CE661C68}" type="presParOf" srcId="{6B777971-C0E0-4240-9FB5-479215D181D6}" destId="{2980FF49-B309-4A76-96B7-9C23A8738709}" srcOrd="21" destOrd="0" presId="urn:microsoft.com/office/officeart/2005/8/layout/process5"/>
    <dgm:cxn modelId="{9A42C591-8CD2-4F34-9421-E45401D4CB3A}" type="presParOf" srcId="{2980FF49-B309-4A76-96B7-9C23A8738709}" destId="{778BDE1C-4A60-4F46-AA0E-F15240F8CE7F}" srcOrd="0" destOrd="0" presId="urn:microsoft.com/office/officeart/2005/8/layout/process5"/>
    <dgm:cxn modelId="{8AA2E300-8513-4EC4-8078-0C458B09617A}" type="presParOf" srcId="{6B777971-C0E0-4240-9FB5-479215D181D6}" destId="{56EA3D66-FBAF-4814-8F98-B48C6AE4A814}"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F56D2-7044-4387-81A3-B992F6285B07}">
      <dsp:nvSpPr>
        <dsp:cNvPr id="0" name=""/>
        <dsp:cNvSpPr/>
      </dsp:nvSpPr>
      <dsp:spPr>
        <a:xfrm>
          <a:off x="478541" y="2733"/>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Aptos Display" panose="020F0302020204030204"/>
            </a:rPr>
            <a:t>Input</a:t>
          </a:r>
          <a:endParaRPr lang="en-US" sz="1600" kern="1200"/>
        </a:p>
      </dsp:txBody>
      <dsp:txXfrm>
        <a:off x="510844" y="35036"/>
        <a:ext cx="1773570" cy="1038299"/>
      </dsp:txXfrm>
    </dsp:sp>
    <dsp:sp modelId="{92102C26-4CF5-4A52-A77D-591D00A0A20A}">
      <dsp:nvSpPr>
        <dsp:cNvPr id="0" name=""/>
        <dsp:cNvSpPr/>
      </dsp:nvSpPr>
      <dsp:spPr>
        <a:xfrm>
          <a:off x="2478477" y="326252"/>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78477" y="417425"/>
        <a:ext cx="272785" cy="273521"/>
      </dsp:txXfrm>
    </dsp:sp>
    <dsp:sp modelId="{69ADFE3D-C5FA-4F5B-B0C5-2FE6459A21AD}">
      <dsp:nvSpPr>
        <dsp:cNvPr id="0" name=""/>
        <dsp:cNvSpPr/>
      </dsp:nvSpPr>
      <dsp:spPr>
        <a:xfrm>
          <a:off x="3051988" y="2733"/>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Aptos Display" panose="020F0302020204030204"/>
            </a:rPr>
            <a:t>Conv2D(32 filters,3X3,ReLu)</a:t>
          </a:r>
          <a:endParaRPr lang="en-US" sz="1600" kern="1200"/>
        </a:p>
      </dsp:txBody>
      <dsp:txXfrm>
        <a:off x="3084291" y="35036"/>
        <a:ext cx="1773570" cy="1038299"/>
      </dsp:txXfrm>
    </dsp:sp>
    <dsp:sp modelId="{4AB90269-A2AF-4427-B52C-36382808C4ED}">
      <dsp:nvSpPr>
        <dsp:cNvPr id="0" name=""/>
        <dsp:cNvSpPr/>
      </dsp:nvSpPr>
      <dsp:spPr>
        <a:xfrm>
          <a:off x="5051924" y="326252"/>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051924" y="417425"/>
        <a:ext cx="272785" cy="273521"/>
      </dsp:txXfrm>
    </dsp:sp>
    <dsp:sp modelId="{2E4A96E6-9D7A-4F7C-AB4F-82431FA306B1}">
      <dsp:nvSpPr>
        <dsp:cNvPr id="0" name=""/>
        <dsp:cNvSpPr/>
      </dsp:nvSpPr>
      <dsp:spPr>
        <a:xfrm>
          <a:off x="5625435" y="2733"/>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ea typeface="Calibri"/>
              <a:cs typeface="Calibri"/>
            </a:rPr>
            <a:t>Conv2D(64 filters,3X3,ReLu)</a:t>
          </a:r>
          <a:endParaRPr lang="en-US" sz="1600" kern="1200"/>
        </a:p>
      </dsp:txBody>
      <dsp:txXfrm>
        <a:off x="5657738" y="35036"/>
        <a:ext cx="1773570" cy="1038299"/>
      </dsp:txXfrm>
    </dsp:sp>
    <dsp:sp modelId="{9C13B7F8-5245-44FD-87C6-FA59C64708A0}">
      <dsp:nvSpPr>
        <dsp:cNvPr id="0" name=""/>
        <dsp:cNvSpPr/>
      </dsp:nvSpPr>
      <dsp:spPr>
        <a:xfrm>
          <a:off x="7625370" y="326252"/>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625370" y="417425"/>
        <a:ext cx="272785" cy="273521"/>
      </dsp:txXfrm>
    </dsp:sp>
    <dsp:sp modelId="{AF907A4A-C199-415D-8A72-0D15C854D2A7}">
      <dsp:nvSpPr>
        <dsp:cNvPr id="0" name=""/>
        <dsp:cNvSpPr/>
      </dsp:nvSpPr>
      <dsp:spPr>
        <a:xfrm>
          <a:off x="8198881" y="2733"/>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ea typeface="Calibri"/>
              <a:cs typeface="Calibri"/>
            </a:rPr>
            <a:t>Conv2D(128 filters,3X3,ReLu)</a:t>
          </a:r>
          <a:endParaRPr lang="en-US" sz="1600" kern="1200"/>
        </a:p>
      </dsp:txBody>
      <dsp:txXfrm>
        <a:off x="8231184" y="35036"/>
        <a:ext cx="1773570" cy="1038299"/>
      </dsp:txXfrm>
    </dsp:sp>
    <dsp:sp modelId="{6F4202DF-4FD8-48C4-921B-85A2F67C855F}">
      <dsp:nvSpPr>
        <dsp:cNvPr id="0" name=""/>
        <dsp:cNvSpPr/>
      </dsp:nvSpPr>
      <dsp:spPr>
        <a:xfrm rot="5400000">
          <a:off x="8923123" y="1234311"/>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8981209" y="1267398"/>
        <a:ext cx="273521" cy="272785"/>
      </dsp:txXfrm>
    </dsp:sp>
    <dsp:sp modelId="{E543034A-7562-4091-A5A1-678FAB7A3DDF}">
      <dsp:nvSpPr>
        <dsp:cNvPr id="0" name=""/>
        <dsp:cNvSpPr/>
      </dsp:nvSpPr>
      <dsp:spPr>
        <a:xfrm>
          <a:off x="8198881" y="1840909"/>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ea typeface="Calibri"/>
              <a:cs typeface="Calibri"/>
            </a:rPr>
            <a:t>Conv2D(256 filters,3X3,ReLu)</a:t>
          </a:r>
          <a:endParaRPr lang="en-US" sz="1600" kern="1200"/>
        </a:p>
      </dsp:txBody>
      <dsp:txXfrm>
        <a:off x="8231184" y="1873212"/>
        <a:ext cx="1773570" cy="1038299"/>
      </dsp:txXfrm>
    </dsp:sp>
    <dsp:sp modelId="{133C7120-E24F-4A52-9756-73DA3F5BD21B}">
      <dsp:nvSpPr>
        <dsp:cNvPr id="0" name=""/>
        <dsp:cNvSpPr/>
      </dsp:nvSpPr>
      <dsp:spPr>
        <a:xfrm rot="10800000">
          <a:off x="7647429" y="2164428"/>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764337" y="2255601"/>
        <a:ext cx="272785" cy="273521"/>
      </dsp:txXfrm>
    </dsp:sp>
    <dsp:sp modelId="{01FEAAEF-A13A-441F-A768-2CC6C011E94E}">
      <dsp:nvSpPr>
        <dsp:cNvPr id="0" name=""/>
        <dsp:cNvSpPr/>
      </dsp:nvSpPr>
      <dsp:spPr>
        <a:xfrm>
          <a:off x="5625435" y="1840909"/>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ea typeface="Calibri"/>
              <a:cs typeface="Calibri"/>
            </a:rPr>
            <a:t>Conv2D(512 filters,3X3,ReLu)</a:t>
          </a:r>
        </a:p>
      </dsp:txBody>
      <dsp:txXfrm>
        <a:off x="5657738" y="1873212"/>
        <a:ext cx="1773570" cy="1038299"/>
      </dsp:txXfrm>
    </dsp:sp>
    <dsp:sp modelId="{86061013-80B3-4EBE-9BEE-06CC71B9012A}">
      <dsp:nvSpPr>
        <dsp:cNvPr id="0" name=""/>
        <dsp:cNvSpPr/>
      </dsp:nvSpPr>
      <dsp:spPr>
        <a:xfrm rot="10800000">
          <a:off x="5073982" y="2164428"/>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190890" y="2255601"/>
        <a:ext cx="272785" cy="273521"/>
      </dsp:txXfrm>
    </dsp:sp>
    <dsp:sp modelId="{02A6FCF6-B434-4FA0-9CBF-FBBD71377891}">
      <dsp:nvSpPr>
        <dsp:cNvPr id="0" name=""/>
        <dsp:cNvSpPr/>
      </dsp:nvSpPr>
      <dsp:spPr>
        <a:xfrm>
          <a:off x="3051988" y="1840909"/>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Calibri"/>
              <a:cs typeface="Calibri"/>
            </a:rPr>
            <a:t>MaxPooling2D(2x2)</a:t>
          </a:r>
        </a:p>
      </dsp:txBody>
      <dsp:txXfrm>
        <a:off x="3084291" y="1873212"/>
        <a:ext cx="1773570" cy="1038299"/>
      </dsp:txXfrm>
    </dsp:sp>
    <dsp:sp modelId="{EF557DE9-1637-46DB-9B73-5E10ADDA9B27}">
      <dsp:nvSpPr>
        <dsp:cNvPr id="0" name=""/>
        <dsp:cNvSpPr/>
      </dsp:nvSpPr>
      <dsp:spPr>
        <a:xfrm rot="10800000">
          <a:off x="2500535" y="2164428"/>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617443" y="2255601"/>
        <a:ext cx="272785" cy="273521"/>
      </dsp:txXfrm>
    </dsp:sp>
    <dsp:sp modelId="{51DB3E61-B75A-4952-874E-E8B2AB710EFA}">
      <dsp:nvSpPr>
        <dsp:cNvPr id="0" name=""/>
        <dsp:cNvSpPr/>
      </dsp:nvSpPr>
      <dsp:spPr>
        <a:xfrm>
          <a:off x="478541" y="1840909"/>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Calibri"/>
              <a:cs typeface="Calibri"/>
            </a:rPr>
            <a:t>Flatten</a:t>
          </a:r>
        </a:p>
      </dsp:txBody>
      <dsp:txXfrm>
        <a:off x="510844" y="1873212"/>
        <a:ext cx="1773570" cy="1038299"/>
      </dsp:txXfrm>
    </dsp:sp>
    <dsp:sp modelId="{9D9D2CC5-4AF4-4713-BDD0-4632721AEDD3}">
      <dsp:nvSpPr>
        <dsp:cNvPr id="0" name=""/>
        <dsp:cNvSpPr/>
      </dsp:nvSpPr>
      <dsp:spPr>
        <a:xfrm rot="5400000">
          <a:off x="1202783" y="3072487"/>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260869" y="3105574"/>
        <a:ext cx="273521" cy="272785"/>
      </dsp:txXfrm>
    </dsp:sp>
    <dsp:sp modelId="{D2A521DF-4044-498F-9C37-D11CBD69FC27}">
      <dsp:nvSpPr>
        <dsp:cNvPr id="0" name=""/>
        <dsp:cNvSpPr/>
      </dsp:nvSpPr>
      <dsp:spPr>
        <a:xfrm>
          <a:off x="478541" y="3679085"/>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Calibri"/>
              <a:cs typeface="Calibri"/>
            </a:rPr>
            <a:t>Dense(256,ReLu)</a:t>
          </a:r>
        </a:p>
      </dsp:txBody>
      <dsp:txXfrm>
        <a:off x="510844" y="3711388"/>
        <a:ext cx="1773570" cy="1038299"/>
      </dsp:txXfrm>
    </dsp:sp>
    <dsp:sp modelId="{31369052-37DA-411A-B5D7-7EFCEC3A797F}">
      <dsp:nvSpPr>
        <dsp:cNvPr id="0" name=""/>
        <dsp:cNvSpPr/>
      </dsp:nvSpPr>
      <dsp:spPr>
        <a:xfrm>
          <a:off x="2478477" y="4002604"/>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78477" y="4093777"/>
        <a:ext cx="272785" cy="273521"/>
      </dsp:txXfrm>
    </dsp:sp>
    <dsp:sp modelId="{34092620-61E8-4F82-8C61-430C5675928A}">
      <dsp:nvSpPr>
        <dsp:cNvPr id="0" name=""/>
        <dsp:cNvSpPr/>
      </dsp:nvSpPr>
      <dsp:spPr>
        <a:xfrm>
          <a:off x="3051988" y="3679085"/>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alibri"/>
              <a:ea typeface="Calibri"/>
              <a:cs typeface="Calibri"/>
            </a:rPr>
            <a:t>Dense(128,ReLu)</a:t>
          </a:r>
        </a:p>
      </dsp:txBody>
      <dsp:txXfrm>
        <a:off x="3084291" y="3711388"/>
        <a:ext cx="1773570" cy="1038299"/>
      </dsp:txXfrm>
    </dsp:sp>
    <dsp:sp modelId="{5FFD2154-392A-4B18-A312-C5350B6676BE}">
      <dsp:nvSpPr>
        <dsp:cNvPr id="0" name=""/>
        <dsp:cNvSpPr/>
      </dsp:nvSpPr>
      <dsp:spPr>
        <a:xfrm>
          <a:off x="5051924" y="4002604"/>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051924" y="4093777"/>
        <a:ext cx="272785" cy="273521"/>
      </dsp:txXfrm>
    </dsp:sp>
    <dsp:sp modelId="{E3A952E9-9EA4-4392-AC93-61897411E3DB}">
      <dsp:nvSpPr>
        <dsp:cNvPr id="0" name=""/>
        <dsp:cNvSpPr/>
      </dsp:nvSpPr>
      <dsp:spPr>
        <a:xfrm>
          <a:off x="5625435" y="3679085"/>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Calibri"/>
              <a:cs typeface="Calibri"/>
            </a:rPr>
            <a:t>Dropout(0.5)</a:t>
          </a:r>
        </a:p>
      </dsp:txBody>
      <dsp:txXfrm>
        <a:off x="5657738" y="3711388"/>
        <a:ext cx="1773570" cy="1038299"/>
      </dsp:txXfrm>
    </dsp:sp>
    <dsp:sp modelId="{2980FF49-B309-4A76-96B7-9C23A8738709}">
      <dsp:nvSpPr>
        <dsp:cNvPr id="0" name=""/>
        <dsp:cNvSpPr/>
      </dsp:nvSpPr>
      <dsp:spPr>
        <a:xfrm>
          <a:off x="7625370" y="4002604"/>
          <a:ext cx="389693" cy="45586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625370" y="4093777"/>
        <a:ext cx="272785" cy="273521"/>
      </dsp:txXfrm>
    </dsp:sp>
    <dsp:sp modelId="{56EA3D66-FBAF-4814-8F98-B48C6AE4A814}">
      <dsp:nvSpPr>
        <dsp:cNvPr id="0" name=""/>
        <dsp:cNvSpPr/>
      </dsp:nvSpPr>
      <dsp:spPr>
        <a:xfrm>
          <a:off x="8198881" y="3679085"/>
          <a:ext cx="1838176" cy="110290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a:ea typeface="Calibri"/>
              <a:cs typeface="Calibri"/>
            </a:rPr>
            <a:t>Dense(2,Softmax)</a:t>
          </a:r>
        </a:p>
      </dsp:txBody>
      <dsp:txXfrm>
        <a:off x="8231184" y="3711388"/>
        <a:ext cx="1773570" cy="1038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F56D2-7044-4387-81A3-B992F6285B07}">
      <dsp:nvSpPr>
        <dsp:cNvPr id="0" name=""/>
        <dsp:cNvSpPr/>
      </dsp:nvSpPr>
      <dsp:spPr>
        <a:xfrm>
          <a:off x="3935" y="118263"/>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Aptos Display" panose="020F0302020204030204"/>
            </a:rPr>
            <a:t>Input</a:t>
          </a:r>
          <a:endParaRPr lang="en-US" sz="1300" kern="1200"/>
        </a:p>
      </dsp:txBody>
      <dsp:txXfrm>
        <a:off x="34176" y="148504"/>
        <a:ext cx="1660375" cy="972032"/>
      </dsp:txXfrm>
    </dsp:sp>
    <dsp:sp modelId="{92102C26-4CF5-4A52-A77D-591D00A0A20A}">
      <dsp:nvSpPr>
        <dsp:cNvPr id="0" name=""/>
        <dsp:cNvSpPr/>
      </dsp:nvSpPr>
      <dsp:spPr>
        <a:xfrm>
          <a:off x="1876229" y="421134"/>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876229" y="506488"/>
        <a:ext cx="255375" cy="256064"/>
      </dsp:txXfrm>
    </dsp:sp>
    <dsp:sp modelId="{69ADFE3D-C5FA-4F5B-B0C5-2FE6459A21AD}">
      <dsp:nvSpPr>
        <dsp:cNvPr id="0" name=""/>
        <dsp:cNvSpPr/>
      </dsp:nvSpPr>
      <dsp:spPr>
        <a:xfrm>
          <a:off x="2413136" y="118263"/>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Conv2D(64 filters, 7X7, </a:t>
          </a:r>
          <a:r>
            <a:rPr lang="en-US" sz="1300" kern="1200" err="1"/>
            <a:t>ReLu</a:t>
          </a:r>
          <a:r>
            <a:rPr lang="en-US" sz="1300" kern="1200"/>
            <a:t>)+ </a:t>
          </a:r>
          <a:r>
            <a:rPr lang="en-US" sz="1300" kern="1200" err="1"/>
            <a:t>BatchNormalization</a:t>
          </a:r>
          <a:endParaRPr lang="en-US" sz="1300" kern="1200"/>
        </a:p>
      </dsp:txBody>
      <dsp:txXfrm>
        <a:off x="2443377" y="148504"/>
        <a:ext cx="1660375" cy="972032"/>
      </dsp:txXfrm>
    </dsp:sp>
    <dsp:sp modelId="{4AB90269-A2AF-4427-B52C-36382808C4ED}">
      <dsp:nvSpPr>
        <dsp:cNvPr id="0" name=""/>
        <dsp:cNvSpPr/>
      </dsp:nvSpPr>
      <dsp:spPr>
        <a:xfrm>
          <a:off x="4285430" y="421134"/>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285430" y="506488"/>
        <a:ext cx="255375" cy="256064"/>
      </dsp:txXfrm>
    </dsp:sp>
    <dsp:sp modelId="{2E4A96E6-9D7A-4F7C-AB4F-82431FA306B1}">
      <dsp:nvSpPr>
        <dsp:cNvPr id="0" name=""/>
        <dsp:cNvSpPr/>
      </dsp:nvSpPr>
      <dsp:spPr>
        <a:xfrm>
          <a:off x="4822338" y="118263"/>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MaxPooling2D (3X3)</a:t>
          </a:r>
        </a:p>
      </dsp:txBody>
      <dsp:txXfrm>
        <a:off x="4852579" y="148504"/>
        <a:ext cx="1660375" cy="972032"/>
      </dsp:txXfrm>
    </dsp:sp>
    <dsp:sp modelId="{9C13B7F8-5245-44FD-87C6-FA59C64708A0}">
      <dsp:nvSpPr>
        <dsp:cNvPr id="0" name=""/>
        <dsp:cNvSpPr/>
      </dsp:nvSpPr>
      <dsp:spPr>
        <a:xfrm>
          <a:off x="6694631" y="421134"/>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694631" y="506488"/>
        <a:ext cx="255375" cy="256064"/>
      </dsp:txXfrm>
    </dsp:sp>
    <dsp:sp modelId="{AF907A4A-C199-415D-8A72-0D15C854D2A7}">
      <dsp:nvSpPr>
        <dsp:cNvPr id="0" name=""/>
        <dsp:cNvSpPr/>
      </dsp:nvSpPr>
      <dsp:spPr>
        <a:xfrm>
          <a:off x="7231539" y="118263"/>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Conv2D(64, 3X3) -&gt;</a:t>
          </a:r>
          <a:r>
            <a:rPr lang="en-US" sz="1300" kern="1200" err="1"/>
            <a:t>BatchNormalization</a:t>
          </a:r>
          <a:r>
            <a:rPr lang="en-US" sz="1300" kern="1200"/>
            <a:t> -&gt; </a:t>
          </a:r>
          <a:r>
            <a:rPr lang="en-US" sz="1300" kern="1200" err="1"/>
            <a:t>ReLu</a:t>
          </a:r>
          <a:endParaRPr lang="en-US" sz="1300" kern="1200"/>
        </a:p>
      </dsp:txBody>
      <dsp:txXfrm>
        <a:off x="7261780" y="148504"/>
        <a:ext cx="1660375" cy="972032"/>
      </dsp:txXfrm>
    </dsp:sp>
    <dsp:sp modelId="{6F4202DF-4FD8-48C4-921B-85A2F67C855F}">
      <dsp:nvSpPr>
        <dsp:cNvPr id="0" name=""/>
        <dsp:cNvSpPr/>
      </dsp:nvSpPr>
      <dsp:spPr>
        <a:xfrm rot="5400000">
          <a:off x="7909557" y="1271238"/>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7963936" y="1302213"/>
        <a:ext cx="256064" cy="255375"/>
      </dsp:txXfrm>
    </dsp:sp>
    <dsp:sp modelId="{E543034A-7562-4091-A5A1-678FAB7A3DDF}">
      <dsp:nvSpPr>
        <dsp:cNvPr id="0" name=""/>
        <dsp:cNvSpPr/>
      </dsp:nvSpPr>
      <dsp:spPr>
        <a:xfrm>
          <a:off x="7231539" y="1839121"/>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ea typeface="Calibri"/>
              <a:cs typeface="Calibri"/>
            </a:rPr>
            <a:t>Conv2D(128, 3X3)-&gt;</a:t>
          </a:r>
          <a:r>
            <a:rPr lang="en-US" sz="1300" kern="1200" err="1">
              <a:latin typeface="Calibri"/>
              <a:ea typeface="Calibri"/>
              <a:cs typeface="Calibri"/>
            </a:rPr>
            <a:t>BatchNormalization</a:t>
          </a:r>
          <a:r>
            <a:rPr lang="en-US" sz="1300" kern="1200">
              <a:latin typeface="Calibri"/>
              <a:ea typeface="Calibri"/>
              <a:cs typeface="Calibri"/>
            </a:rPr>
            <a:t>-&gt;</a:t>
          </a:r>
          <a:r>
            <a:rPr lang="en-US" sz="1300" kern="1200" err="1">
              <a:latin typeface="Calibri"/>
              <a:ea typeface="Calibri"/>
              <a:cs typeface="Calibri"/>
            </a:rPr>
            <a:t>ReLu</a:t>
          </a:r>
          <a:endParaRPr lang="en-US" sz="1300" kern="1200"/>
        </a:p>
      </dsp:txBody>
      <dsp:txXfrm>
        <a:off x="7261780" y="1869362"/>
        <a:ext cx="1660375" cy="972032"/>
      </dsp:txXfrm>
    </dsp:sp>
    <dsp:sp modelId="{133C7120-E24F-4A52-9756-73DA3F5BD21B}">
      <dsp:nvSpPr>
        <dsp:cNvPr id="0" name=""/>
        <dsp:cNvSpPr/>
      </dsp:nvSpPr>
      <dsp:spPr>
        <a:xfrm rot="10800000">
          <a:off x="6715281" y="2141992"/>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6824727" y="2227346"/>
        <a:ext cx="255375" cy="256064"/>
      </dsp:txXfrm>
    </dsp:sp>
    <dsp:sp modelId="{01FEAAEF-A13A-441F-A768-2CC6C011E94E}">
      <dsp:nvSpPr>
        <dsp:cNvPr id="0" name=""/>
        <dsp:cNvSpPr/>
      </dsp:nvSpPr>
      <dsp:spPr>
        <a:xfrm>
          <a:off x="4822338" y="1839121"/>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a:ea typeface="Calibri"/>
              <a:cs typeface="Calibri"/>
            </a:rPr>
            <a:t>Conv2D(256, 3X3) -&gt; </a:t>
          </a:r>
          <a:r>
            <a:rPr lang="en-US" sz="1300" kern="1200" err="1">
              <a:latin typeface="Calibri"/>
              <a:ea typeface="Calibri"/>
              <a:cs typeface="Calibri"/>
            </a:rPr>
            <a:t>BatchNormalization</a:t>
          </a:r>
          <a:r>
            <a:rPr lang="en-US" sz="1300" kern="1200">
              <a:latin typeface="Calibri"/>
              <a:ea typeface="Calibri"/>
              <a:cs typeface="Calibri"/>
            </a:rPr>
            <a:t> -&gt; </a:t>
          </a:r>
          <a:r>
            <a:rPr lang="en-US" sz="1300" kern="1200" err="1">
              <a:latin typeface="Calibri"/>
              <a:ea typeface="Calibri"/>
              <a:cs typeface="Calibri"/>
            </a:rPr>
            <a:t>ReLu</a:t>
          </a:r>
          <a:endParaRPr lang="en-US" sz="1300" kern="1200">
            <a:latin typeface="Calibri"/>
            <a:ea typeface="Calibri"/>
            <a:cs typeface="Calibri"/>
          </a:endParaRPr>
        </a:p>
      </dsp:txBody>
      <dsp:txXfrm>
        <a:off x="4852579" y="1869362"/>
        <a:ext cx="1660375" cy="972032"/>
      </dsp:txXfrm>
    </dsp:sp>
    <dsp:sp modelId="{86061013-80B3-4EBE-9BEE-06CC71B9012A}">
      <dsp:nvSpPr>
        <dsp:cNvPr id="0" name=""/>
        <dsp:cNvSpPr/>
      </dsp:nvSpPr>
      <dsp:spPr>
        <a:xfrm rot="10800000">
          <a:off x="4306080" y="2141992"/>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415526" y="2227346"/>
        <a:ext cx="255375" cy="256064"/>
      </dsp:txXfrm>
    </dsp:sp>
    <dsp:sp modelId="{02A6FCF6-B434-4FA0-9CBF-FBBD71377891}">
      <dsp:nvSpPr>
        <dsp:cNvPr id="0" name=""/>
        <dsp:cNvSpPr/>
      </dsp:nvSpPr>
      <dsp:spPr>
        <a:xfrm>
          <a:off x="2413136" y="1839121"/>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a:ea typeface="Calibri"/>
              <a:cs typeface="Calibri"/>
            </a:rPr>
            <a:t>Conv2D(512, 3X3) -&gt;</a:t>
          </a:r>
          <a:r>
            <a:rPr lang="en-US" sz="1300" kern="1200" err="1">
              <a:latin typeface="Calibri"/>
              <a:ea typeface="Calibri"/>
              <a:cs typeface="Calibri"/>
            </a:rPr>
            <a:t>BatchNormalization</a:t>
          </a:r>
          <a:r>
            <a:rPr lang="en-US" sz="1300" kern="1200">
              <a:latin typeface="Calibri"/>
              <a:ea typeface="Calibri"/>
              <a:cs typeface="Calibri"/>
            </a:rPr>
            <a:t> -&gt;</a:t>
          </a:r>
          <a:r>
            <a:rPr lang="en-US" sz="1300" kern="1200" err="1">
              <a:latin typeface="Calibri"/>
              <a:ea typeface="Calibri"/>
              <a:cs typeface="Calibri"/>
            </a:rPr>
            <a:t>ReLu</a:t>
          </a:r>
          <a:endParaRPr lang="en-US" sz="1300" kern="1200">
            <a:latin typeface="Calibri"/>
            <a:ea typeface="Calibri"/>
            <a:cs typeface="Calibri"/>
          </a:endParaRPr>
        </a:p>
      </dsp:txBody>
      <dsp:txXfrm>
        <a:off x="2443377" y="1869362"/>
        <a:ext cx="1660375" cy="972032"/>
      </dsp:txXfrm>
    </dsp:sp>
    <dsp:sp modelId="{EF557DE9-1637-46DB-9B73-5E10ADDA9B27}">
      <dsp:nvSpPr>
        <dsp:cNvPr id="0" name=""/>
        <dsp:cNvSpPr/>
      </dsp:nvSpPr>
      <dsp:spPr>
        <a:xfrm rot="10800000">
          <a:off x="1896879" y="2141992"/>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006325" y="2227346"/>
        <a:ext cx="255375" cy="256064"/>
      </dsp:txXfrm>
    </dsp:sp>
    <dsp:sp modelId="{51DB3E61-B75A-4952-874E-E8B2AB710EFA}">
      <dsp:nvSpPr>
        <dsp:cNvPr id="0" name=""/>
        <dsp:cNvSpPr/>
      </dsp:nvSpPr>
      <dsp:spPr>
        <a:xfrm>
          <a:off x="3935" y="1839121"/>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a:ea typeface="Calibri"/>
              <a:cs typeface="Calibri"/>
            </a:rPr>
            <a:t>Global Average Pooling(GAP)</a:t>
          </a:r>
        </a:p>
      </dsp:txBody>
      <dsp:txXfrm>
        <a:off x="34176" y="1869362"/>
        <a:ext cx="1660375" cy="972032"/>
      </dsp:txXfrm>
    </dsp:sp>
    <dsp:sp modelId="{9D9D2CC5-4AF4-4713-BDD0-4632721AEDD3}">
      <dsp:nvSpPr>
        <dsp:cNvPr id="0" name=""/>
        <dsp:cNvSpPr/>
      </dsp:nvSpPr>
      <dsp:spPr>
        <a:xfrm rot="5400000">
          <a:off x="681953" y="2992095"/>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736332" y="3023070"/>
        <a:ext cx="256064" cy="255375"/>
      </dsp:txXfrm>
    </dsp:sp>
    <dsp:sp modelId="{D2A521DF-4044-498F-9C37-D11CBD69FC27}">
      <dsp:nvSpPr>
        <dsp:cNvPr id="0" name=""/>
        <dsp:cNvSpPr/>
      </dsp:nvSpPr>
      <dsp:spPr>
        <a:xfrm>
          <a:off x="3935" y="3559979"/>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a:ea typeface="Calibri"/>
              <a:cs typeface="Calibri"/>
            </a:rPr>
            <a:t>Dense(1024,ReLu)</a:t>
          </a:r>
        </a:p>
      </dsp:txBody>
      <dsp:txXfrm>
        <a:off x="34176" y="3590220"/>
        <a:ext cx="1660375" cy="972032"/>
      </dsp:txXfrm>
    </dsp:sp>
    <dsp:sp modelId="{31369052-37DA-411A-B5D7-7EFCEC3A797F}">
      <dsp:nvSpPr>
        <dsp:cNvPr id="0" name=""/>
        <dsp:cNvSpPr/>
      </dsp:nvSpPr>
      <dsp:spPr>
        <a:xfrm>
          <a:off x="1876229" y="3862850"/>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876229" y="3948204"/>
        <a:ext cx="255375" cy="256064"/>
      </dsp:txXfrm>
    </dsp:sp>
    <dsp:sp modelId="{34092620-61E8-4F82-8C61-430C5675928A}">
      <dsp:nvSpPr>
        <dsp:cNvPr id="0" name=""/>
        <dsp:cNvSpPr/>
      </dsp:nvSpPr>
      <dsp:spPr>
        <a:xfrm>
          <a:off x="2413136" y="3559979"/>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err="1">
              <a:latin typeface="Calibri"/>
              <a:ea typeface="Calibri"/>
              <a:cs typeface="Calibri"/>
            </a:rPr>
            <a:t>Droupout</a:t>
          </a:r>
          <a:r>
            <a:rPr lang="en-US" sz="1300" kern="1200">
              <a:latin typeface="Calibri"/>
              <a:ea typeface="Calibri"/>
              <a:cs typeface="Calibri"/>
            </a:rPr>
            <a:t>(0.5)</a:t>
          </a:r>
        </a:p>
      </dsp:txBody>
      <dsp:txXfrm>
        <a:off x="2443377" y="3590220"/>
        <a:ext cx="1660375" cy="972032"/>
      </dsp:txXfrm>
    </dsp:sp>
    <dsp:sp modelId="{5FFD2154-392A-4B18-A312-C5350B6676BE}">
      <dsp:nvSpPr>
        <dsp:cNvPr id="0" name=""/>
        <dsp:cNvSpPr/>
      </dsp:nvSpPr>
      <dsp:spPr>
        <a:xfrm>
          <a:off x="4285430" y="3862850"/>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285430" y="3948204"/>
        <a:ext cx="255375" cy="256064"/>
      </dsp:txXfrm>
    </dsp:sp>
    <dsp:sp modelId="{E3A952E9-9EA4-4392-AC93-61897411E3DB}">
      <dsp:nvSpPr>
        <dsp:cNvPr id="0" name=""/>
        <dsp:cNvSpPr/>
      </dsp:nvSpPr>
      <dsp:spPr>
        <a:xfrm>
          <a:off x="4822338" y="3559979"/>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a:ea typeface="Calibri"/>
              <a:cs typeface="Calibri"/>
            </a:rPr>
            <a:t>Dense(2, </a:t>
          </a:r>
          <a:r>
            <a:rPr lang="en-US" sz="1300" kern="1200" err="1">
              <a:latin typeface="Calibri"/>
              <a:ea typeface="Calibri"/>
              <a:cs typeface="Calibri"/>
            </a:rPr>
            <a:t>Softmax</a:t>
          </a:r>
          <a:r>
            <a:rPr lang="en-US" sz="1300" kern="1200">
              <a:latin typeface="Calibri"/>
              <a:ea typeface="Calibri"/>
              <a:cs typeface="Calibri"/>
            </a:rPr>
            <a:t>)</a:t>
          </a:r>
        </a:p>
      </dsp:txBody>
      <dsp:txXfrm>
        <a:off x="4852579" y="3590220"/>
        <a:ext cx="1660375" cy="972032"/>
      </dsp:txXfrm>
    </dsp:sp>
    <dsp:sp modelId="{2980FF49-B309-4A76-96B7-9C23A8738709}">
      <dsp:nvSpPr>
        <dsp:cNvPr id="0" name=""/>
        <dsp:cNvSpPr/>
      </dsp:nvSpPr>
      <dsp:spPr>
        <a:xfrm>
          <a:off x="6694631" y="3862850"/>
          <a:ext cx="364821" cy="42677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694631" y="3948204"/>
        <a:ext cx="255375" cy="256064"/>
      </dsp:txXfrm>
    </dsp:sp>
    <dsp:sp modelId="{56EA3D66-FBAF-4814-8F98-B48C6AE4A814}">
      <dsp:nvSpPr>
        <dsp:cNvPr id="0" name=""/>
        <dsp:cNvSpPr/>
      </dsp:nvSpPr>
      <dsp:spPr>
        <a:xfrm>
          <a:off x="7231539" y="3559979"/>
          <a:ext cx="1720857" cy="103251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latin typeface="Calibri"/>
              <a:ea typeface="Calibri"/>
              <a:cs typeface="Calibri"/>
            </a:rPr>
            <a:t>Output Layer</a:t>
          </a:r>
        </a:p>
      </dsp:txBody>
      <dsp:txXfrm>
        <a:off x="7261780" y="3590220"/>
        <a:ext cx="1660375" cy="9720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E61490-0E8B-644D-8D6F-07FD60935E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808BC33-5051-4F47-9BDC-B6BF899F99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30B59F-B68B-F44C-8E5A-5E36736389EC}" type="datetime1">
              <a:rPr lang="en-US" smtClean="0"/>
              <a:t>3/2/2025</a:t>
            </a:fld>
            <a:endParaRPr lang="en-US"/>
          </a:p>
        </p:txBody>
      </p:sp>
      <p:sp>
        <p:nvSpPr>
          <p:cNvPr id="4" name="Footer Placeholder 3">
            <a:extLst>
              <a:ext uri="{FF2B5EF4-FFF2-40B4-BE49-F238E27FC236}">
                <a16:creationId xmlns:a16="http://schemas.microsoft.com/office/drawing/2014/main" id="{A4B2F1AE-0268-9D47-9C57-E38840087F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B1B0A12-556D-4040-BD94-D45B66FF4E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7D9D23-156F-764B-89C5-48BBF252807B}" type="slidenum">
              <a:rPr lang="en-US" smtClean="0"/>
              <a:t>‹#›</a:t>
            </a:fld>
            <a:endParaRPr lang="en-US"/>
          </a:p>
        </p:txBody>
      </p:sp>
    </p:spTree>
    <p:extLst>
      <p:ext uri="{BB962C8B-B14F-4D97-AF65-F5344CB8AC3E}">
        <p14:creationId xmlns:p14="http://schemas.microsoft.com/office/powerpoint/2010/main" val="380223197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F39DE-44BD-9F4B-B4BB-A575182E7BAB}" type="datetime1">
              <a:rPr lang="en-US" smtClean="0"/>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60C0C2-B960-6944-9880-3960BE984E8C}" type="slidenum">
              <a:rPr lang="en-US" smtClean="0"/>
              <a:t>‹#›</a:t>
            </a:fld>
            <a:endParaRPr lang="en-US"/>
          </a:p>
        </p:txBody>
      </p:sp>
    </p:spTree>
    <p:extLst>
      <p:ext uri="{BB962C8B-B14F-4D97-AF65-F5344CB8AC3E}">
        <p14:creationId xmlns:p14="http://schemas.microsoft.com/office/powerpoint/2010/main" val="351855650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20FC6C-C2D0-784B-96BF-963AD9FF954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B35FC4C-0992-9C4F-887E-D7F68C1AA685}"/>
              </a:ext>
            </a:extLst>
          </p:cNvPr>
          <p:cNvSpPr>
            <a:spLocks noGrp="1"/>
          </p:cNvSpPr>
          <p:nvPr>
            <p:ph type="subTitle" idx="1" hasCustomPrompt="1"/>
          </p:nvPr>
        </p:nvSpPr>
        <p:spPr>
          <a:xfrm>
            <a:off x="1524000" y="2690571"/>
            <a:ext cx="9144000" cy="668855"/>
          </a:xfrm>
          <a:prstGeom prst="rect">
            <a:avLst/>
          </a:prstGeom>
        </p:spPr>
        <p:txBody>
          <a:bodyPr/>
          <a:lstStyle>
            <a:lvl1pPr marL="0" indent="0" algn="l">
              <a:buNone/>
              <a:defRPr sz="2400" b="0" i="0">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itle 10">
            <a:extLst>
              <a:ext uri="{FF2B5EF4-FFF2-40B4-BE49-F238E27FC236}">
                <a16:creationId xmlns:a16="http://schemas.microsoft.com/office/drawing/2014/main" id="{1E46AAA0-E2EF-E44A-A6D5-B65457731966}"/>
              </a:ext>
            </a:extLst>
          </p:cNvPr>
          <p:cNvSpPr>
            <a:spLocks noGrp="1"/>
          </p:cNvSpPr>
          <p:nvPr>
            <p:ph type="title" hasCustomPrompt="1"/>
          </p:nvPr>
        </p:nvSpPr>
        <p:spPr>
          <a:xfrm>
            <a:off x="1524000" y="1113184"/>
            <a:ext cx="9144000" cy="1507606"/>
          </a:xfrm>
          <a:prstGeom prst="rect">
            <a:avLst/>
          </a:prstGeom>
        </p:spPr>
        <p:txBody>
          <a:bodyPr anchor="b"/>
          <a:lstStyle>
            <a:lvl1pPr>
              <a:defRPr b="0" i="0">
                <a:solidFill>
                  <a:srgbClr val="234078"/>
                </a:solidFill>
                <a:latin typeface="Franklin Gothic Medium" panose="020B0603020102020204" pitchFamily="34" charset="0"/>
              </a:defRPr>
            </a:lvl1pPr>
          </a:lstStyle>
          <a:p>
            <a:r>
              <a:rPr lang="en-US" dirty="0"/>
              <a:t>Click to add title</a:t>
            </a:r>
          </a:p>
        </p:txBody>
      </p:sp>
      <p:sp>
        <p:nvSpPr>
          <p:cNvPr id="2" name="Rectangle 1">
            <a:extLst>
              <a:ext uri="{FF2B5EF4-FFF2-40B4-BE49-F238E27FC236}">
                <a16:creationId xmlns:a16="http://schemas.microsoft.com/office/drawing/2014/main" id="{5CF9CF5A-D21C-4764-BB77-13406E404CC4}"/>
              </a:ext>
            </a:extLst>
          </p:cNvPr>
          <p:cNvSpPr/>
          <p:nvPr userDrawn="1"/>
        </p:nvSpPr>
        <p:spPr>
          <a:xfrm>
            <a:off x="2334409" y="5862918"/>
            <a:ext cx="1602890" cy="451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8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188F5E-23B4-8345-B2A5-105EF759DFE1}"/>
              </a:ext>
            </a:extLst>
          </p:cNvPr>
          <p:cNvPicPr>
            <a:picLocks noChangeAspect="1"/>
          </p:cNvPicPr>
          <p:nvPr userDrawn="1"/>
        </p:nvPicPr>
        <p:blipFill>
          <a:blip r:embed="rId2"/>
          <a:stretch>
            <a:fillRect/>
          </a:stretch>
        </p:blipFill>
        <p:spPr>
          <a:xfrm>
            <a:off x="-2" y="-1"/>
            <a:ext cx="12192002" cy="6858001"/>
          </a:xfrm>
          <a:prstGeom prst="rect">
            <a:avLst/>
          </a:prstGeom>
        </p:spPr>
      </p:pic>
      <p:sp>
        <p:nvSpPr>
          <p:cNvPr id="2" name="Title 1">
            <a:extLst>
              <a:ext uri="{FF2B5EF4-FFF2-40B4-BE49-F238E27FC236}">
                <a16:creationId xmlns:a16="http://schemas.microsoft.com/office/drawing/2014/main" id="{3FACD065-015B-2A4A-91EC-6E198CAAB3C9}"/>
              </a:ext>
            </a:extLst>
          </p:cNvPr>
          <p:cNvSpPr>
            <a:spLocks noGrp="1"/>
          </p:cNvSpPr>
          <p:nvPr>
            <p:ph type="title" hasCustomPrompt="1"/>
          </p:nvPr>
        </p:nvSpPr>
        <p:spPr>
          <a:xfrm>
            <a:off x="838200" y="365125"/>
            <a:ext cx="10515600" cy="1026353"/>
          </a:xfrm>
          <a:prstGeom prst="rect">
            <a:avLst/>
          </a:prstGeom>
        </p:spPr>
        <p:txBody>
          <a:bodyPr anchor="ctr"/>
          <a:lstStyle>
            <a:lvl1pPr>
              <a:defRPr b="0" i="0">
                <a:solidFill>
                  <a:srgbClr val="7E9FC3"/>
                </a:solidFill>
                <a:latin typeface="Franklin Gothic Medium" panose="020B0603020102020204" pitchFamily="34" charset="0"/>
              </a:defRPr>
            </a:lvl1pPr>
          </a:lstStyle>
          <a:p>
            <a:r>
              <a:rPr lang="en-US" dirty="0"/>
              <a:t>Click to add title</a:t>
            </a:r>
          </a:p>
        </p:txBody>
      </p:sp>
      <p:sp>
        <p:nvSpPr>
          <p:cNvPr id="3" name="Content Placeholder 2">
            <a:extLst>
              <a:ext uri="{FF2B5EF4-FFF2-40B4-BE49-F238E27FC236}">
                <a16:creationId xmlns:a16="http://schemas.microsoft.com/office/drawing/2014/main" id="{E28639DD-54B2-D940-A95F-4337D9FDCCA3}"/>
              </a:ext>
            </a:extLst>
          </p:cNvPr>
          <p:cNvSpPr>
            <a:spLocks noGrp="1"/>
          </p:cNvSpPr>
          <p:nvPr>
            <p:ph sz="half" idx="1"/>
          </p:nvPr>
        </p:nvSpPr>
        <p:spPr>
          <a:xfrm>
            <a:off x="838199" y="1391478"/>
            <a:ext cx="10515599" cy="4785485"/>
          </a:xfrm>
          <a:prstGeom prst="rect">
            <a:avLst/>
          </a:prstGeom>
        </p:spPr>
        <p:txBody>
          <a:bodyPr/>
          <a:lstStyle>
            <a:lvl1pPr>
              <a:defRPr b="0" i="0">
                <a:latin typeface="Franklin Gothic Book" panose="020B0503020102020204" pitchFamily="34" charset="0"/>
              </a:defRPr>
            </a:lvl1pPr>
          </a:lstStyle>
          <a:p>
            <a:pPr lvl="0"/>
            <a:r>
              <a:rPr lang="en-US"/>
              <a:t>Edit Master text styles</a:t>
            </a:r>
          </a:p>
        </p:txBody>
      </p:sp>
      <p:sp>
        <p:nvSpPr>
          <p:cNvPr id="5" name="TextBox 4">
            <a:extLst>
              <a:ext uri="{FF2B5EF4-FFF2-40B4-BE49-F238E27FC236}">
                <a16:creationId xmlns:a16="http://schemas.microsoft.com/office/drawing/2014/main" id="{0D99DC2A-0A86-AC42-B596-6044546DBD64}"/>
              </a:ext>
            </a:extLst>
          </p:cNvPr>
          <p:cNvSpPr txBox="1"/>
          <p:nvPr userDrawn="1"/>
        </p:nvSpPr>
        <p:spPr>
          <a:xfrm>
            <a:off x="11625944" y="6383515"/>
            <a:ext cx="457176" cy="369332"/>
          </a:xfrm>
          <a:prstGeom prst="rect">
            <a:avLst/>
          </a:prstGeom>
          <a:noFill/>
        </p:spPr>
        <p:txBody>
          <a:bodyPr wrap="none" rtlCol="0">
            <a:spAutoFit/>
          </a:bodyPr>
          <a:lstStyle/>
          <a:p>
            <a:fld id="{8CE81201-A5F3-B248-8E6A-3DAD79E0A584}" type="slidenum">
              <a:rPr lang="en-US" smtClean="0">
                <a:solidFill>
                  <a:schemeClr val="bg1"/>
                </a:solidFill>
              </a:rPr>
              <a:t>‹#›</a:t>
            </a:fld>
            <a:endParaRPr lang="en-US" dirty="0">
              <a:solidFill>
                <a:schemeClr val="bg1"/>
              </a:solidFill>
            </a:endParaRPr>
          </a:p>
        </p:txBody>
      </p:sp>
      <p:sp>
        <p:nvSpPr>
          <p:cNvPr id="4" name="Rectangle 3">
            <a:extLst>
              <a:ext uri="{FF2B5EF4-FFF2-40B4-BE49-F238E27FC236}">
                <a16:creationId xmlns:a16="http://schemas.microsoft.com/office/drawing/2014/main" id="{E074B976-95EC-46B9-A72A-572617394883}"/>
              </a:ext>
            </a:extLst>
          </p:cNvPr>
          <p:cNvSpPr/>
          <p:nvPr userDrawn="1"/>
        </p:nvSpPr>
        <p:spPr>
          <a:xfrm>
            <a:off x="8659906" y="6492875"/>
            <a:ext cx="1000461" cy="259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741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176280"/>
      </p:ext>
    </p:extLst>
  </p:cSld>
  <p:clrMap bg1="lt1" tx1="dk1" bg2="lt2" tx2="dk2" accent1="accent1" accent2="accent2" accent3="accent3" accent4="accent4" accent5="accent5" accent6="accent6" hlink="hlink" folHlink="folHlink"/>
  <p:sldLayoutIdLst>
    <p:sldLayoutId id="2147483649" r:id="rId1"/>
    <p:sldLayoutId id="2147483652"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doi.org/10.1109/ACCTHPA49271.2020.9213192" TargetMode="External"/><Relationship Id="rId3" Type="http://schemas.openxmlformats.org/officeDocument/2006/relationships/hyperlink" Target="https://www.nationalbreastcancer.org/" TargetMode="External"/><Relationship Id="rId7" Type="http://schemas.openxmlformats.org/officeDocument/2006/relationships/hyperlink" Target="https://doi.org/10.1038/s41598-019-48995-4" TargetMode="External"/><Relationship Id="rId2" Type="http://schemas.openxmlformats.org/officeDocument/2006/relationships/hyperlink" Target="https://doi.org/10.1186/s12880-024-01402-5" TargetMode="External"/><Relationship Id="rId1" Type="http://schemas.openxmlformats.org/officeDocument/2006/relationships/slideLayout" Target="../slideLayouts/slideLayout2.xml"/><Relationship Id="rId6" Type="http://schemas.openxmlformats.org/officeDocument/2006/relationships/hyperlink" Target="https://doi.org/10.1016/j.artmed.2022.102276" TargetMode="External"/><Relationship Id="rId5" Type="http://schemas.openxmlformats.org/officeDocument/2006/relationships/hyperlink" Target="https://doi.org/10.1016/j.compbiomed.2022.106073" TargetMode="External"/><Relationship Id="rId10" Type="http://schemas.openxmlformats.org/officeDocument/2006/relationships/hyperlink" Target="https://ieeexplore.ieee.org/abstract/document/10340602" TargetMode="External"/><Relationship Id="rId4" Type="http://schemas.openxmlformats.org/officeDocument/2006/relationships/hyperlink" Target="https://doi.org/10.1038/s41598-024-79363-6" TargetMode="External"/><Relationship Id="rId9" Type="http://schemas.openxmlformats.org/officeDocument/2006/relationships/hyperlink" Target="https://doi.org/10.2147/JMDH.S410301"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A535ABB-C067-3840-ABD6-79A97461CC76}"/>
              </a:ext>
            </a:extLst>
          </p:cNvPr>
          <p:cNvSpPr>
            <a:spLocks noGrp="1"/>
          </p:cNvSpPr>
          <p:nvPr>
            <p:ph type="subTitle" idx="1"/>
          </p:nvPr>
        </p:nvSpPr>
        <p:spPr>
          <a:xfrm>
            <a:off x="864433" y="2529876"/>
            <a:ext cx="9144000" cy="1206872"/>
          </a:xfrm>
        </p:spPr>
        <p:txBody>
          <a:bodyPr/>
          <a:lstStyle/>
          <a:p>
            <a:pPr algn="l"/>
            <a:r>
              <a:rPr lang="en-US" sz="2400" b="1" dirty="0"/>
              <a:t>Group 4 - Pink </a:t>
            </a:r>
            <a:r>
              <a:rPr lang="en-US" sz="2400" b="1" dirty="0" err="1"/>
              <a:t>Ribboners</a:t>
            </a:r>
            <a:endParaRPr lang="en-US" sz="2400" b="1" dirty="0"/>
          </a:p>
          <a:p>
            <a:pPr algn="l"/>
            <a:r>
              <a:rPr lang="en-US" sz="2400" dirty="0"/>
              <a:t>Luna Yang</a:t>
            </a:r>
          </a:p>
          <a:p>
            <a:pPr algn="l"/>
            <a:r>
              <a:rPr lang="en-US" sz="2400" dirty="0" err="1"/>
              <a:t>Namratha</a:t>
            </a:r>
            <a:r>
              <a:rPr lang="en-US" sz="2400" dirty="0"/>
              <a:t> Bolar</a:t>
            </a:r>
          </a:p>
          <a:p>
            <a:pPr algn="l"/>
            <a:r>
              <a:rPr lang="en-US" sz="2400" dirty="0"/>
              <a:t>Sai Sruthi </a:t>
            </a:r>
            <a:r>
              <a:rPr lang="en-US" sz="2400" dirty="0" err="1"/>
              <a:t>Avula</a:t>
            </a:r>
            <a:endParaRPr lang="en-US" sz="2400" dirty="0"/>
          </a:p>
          <a:p>
            <a:pPr algn="l"/>
            <a:r>
              <a:rPr lang="en-US" sz="2400" dirty="0"/>
              <a:t>Venkata Naga Sai Sri Vaishavi Appala</a:t>
            </a:r>
          </a:p>
        </p:txBody>
      </p:sp>
      <p:sp>
        <p:nvSpPr>
          <p:cNvPr id="4" name="Subtitle 1">
            <a:extLst>
              <a:ext uri="{FF2B5EF4-FFF2-40B4-BE49-F238E27FC236}">
                <a16:creationId xmlns:a16="http://schemas.microsoft.com/office/drawing/2014/main" id="{01F86F69-15C6-4E40-A353-D52D462222B5}"/>
              </a:ext>
            </a:extLst>
          </p:cNvPr>
          <p:cNvSpPr txBox="1">
            <a:spLocks/>
          </p:cNvSpPr>
          <p:nvPr/>
        </p:nvSpPr>
        <p:spPr>
          <a:xfrm>
            <a:off x="3858030" y="4766231"/>
            <a:ext cx="6675619" cy="66885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Franklin Gothic Book" panose="020B05030201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t>Deep Learning </a:t>
            </a:r>
            <a:r>
              <a:rPr lang="en-US" sz="1800" dirty="0"/>
              <a:t>(Spring 2025)</a:t>
            </a:r>
          </a:p>
          <a:p>
            <a:r>
              <a:rPr lang="en-US" sz="1800" dirty="0"/>
              <a:t>      Prof. </a:t>
            </a:r>
            <a:r>
              <a:rPr lang="en-US" sz="1800" dirty="0" err="1"/>
              <a:t>Chengfei</a:t>
            </a:r>
            <a:r>
              <a:rPr lang="en-US" sz="1800" dirty="0"/>
              <a:t> Wang</a:t>
            </a:r>
          </a:p>
        </p:txBody>
      </p:sp>
      <p:sp>
        <p:nvSpPr>
          <p:cNvPr id="5" name="Title 1">
            <a:extLst>
              <a:ext uri="{FF2B5EF4-FFF2-40B4-BE49-F238E27FC236}">
                <a16:creationId xmlns:a16="http://schemas.microsoft.com/office/drawing/2014/main" id="{9F99AEE3-D344-BA67-B3A1-6D3F62B9AC2F}"/>
              </a:ext>
            </a:extLst>
          </p:cNvPr>
          <p:cNvSpPr txBox="1">
            <a:spLocks/>
          </p:cNvSpPr>
          <p:nvPr/>
        </p:nvSpPr>
        <p:spPr>
          <a:xfrm>
            <a:off x="734518" y="1199213"/>
            <a:ext cx="10350823" cy="137143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rgbClr val="234078"/>
                </a:solidFill>
                <a:latin typeface="Franklin Gothic Medium" panose="020B0603020102020204" pitchFamily="34" charset="0"/>
                <a:ea typeface="+mj-ea"/>
                <a:cs typeface="+mj-cs"/>
              </a:defRPr>
            </a:lvl1pPr>
          </a:lstStyle>
          <a:p>
            <a:r>
              <a:rPr lang="en-US" dirty="0"/>
              <a:t>Deep Learning Models for Breast Cancer Detection Using Mammographic Imaging</a:t>
            </a:r>
          </a:p>
        </p:txBody>
      </p:sp>
      <p:pic>
        <p:nvPicPr>
          <p:cNvPr id="8" name="Picture 7" descr="Breast Cancer Awareness in Alabama | UAB Medical West">
            <a:extLst>
              <a:ext uri="{FF2B5EF4-FFF2-40B4-BE49-F238E27FC236}">
                <a16:creationId xmlns:a16="http://schemas.microsoft.com/office/drawing/2014/main" id="{CE83C67C-7828-4113-9182-BF06D6A09820}"/>
              </a:ext>
            </a:extLst>
          </p:cNvPr>
          <p:cNvPicPr>
            <a:picLocks noChangeAspect="1"/>
          </p:cNvPicPr>
          <p:nvPr/>
        </p:nvPicPr>
        <p:blipFill>
          <a:blip r:embed="rId2"/>
          <a:srcRect l="11743" r="6539" b="3"/>
          <a:stretch/>
        </p:blipFill>
        <p:spPr>
          <a:xfrm>
            <a:off x="6541862" y="2710609"/>
            <a:ext cx="3335502" cy="2724477"/>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Tree>
    <p:extLst>
      <p:ext uri="{BB962C8B-B14F-4D97-AF65-F5344CB8AC3E}">
        <p14:creationId xmlns:p14="http://schemas.microsoft.com/office/powerpoint/2010/main" val="1999593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8696-5D4A-FA41-9782-D300D38A19B3}"/>
              </a:ext>
            </a:extLst>
          </p:cNvPr>
          <p:cNvSpPr>
            <a:spLocks noGrp="1"/>
          </p:cNvSpPr>
          <p:nvPr>
            <p:ph type="title"/>
          </p:nvPr>
        </p:nvSpPr>
        <p:spPr/>
        <p:txBody>
          <a:bodyPr/>
          <a:lstStyle/>
          <a:p>
            <a:r>
              <a:rPr lang="en-IN" dirty="0"/>
              <a:t>CBIS-DDSM Dataset</a:t>
            </a:r>
            <a:endParaRPr lang="en-US" dirty="0"/>
          </a:p>
        </p:txBody>
      </p:sp>
      <p:sp>
        <p:nvSpPr>
          <p:cNvPr id="3" name="Content Placeholder 2">
            <a:extLst>
              <a:ext uri="{FF2B5EF4-FFF2-40B4-BE49-F238E27FC236}">
                <a16:creationId xmlns:a16="http://schemas.microsoft.com/office/drawing/2014/main" id="{E67EAE31-30DF-0C47-B923-A567D1816D4E}"/>
              </a:ext>
            </a:extLst>
          </p:cNvPr>
          <p:cNvSpPr>
            <a:spLocks noGrp="1"/>
          </p:cNvSpPr>
          <p:nvPr>
            <p:ph sz="half" idx="1"/>
          </p:nvPr>
        </p:nvSpPr>
        <p:spPr/>
        <p:txBody>
          <a:bodyPr/>
          <a:lstStyle/>
          <a:p>
            <a:pPr marL="0" indent="0">
              <a:buNone/>
            </a:pPr>
            <a:r>
              <a:rPr lang="en-US" b="1" dirty="0"/>
              <a:t>1.Normal Diagnostic Class:</a:t>
            </a:r>
            <a:r>
              <a:rPr lang="en-US" dirty="0"/>
              <a:t> No abnormalities detected.</a:t>
            </a:r>
          </a:p>
          <a:p>
            <a:pPr marL="0" indent="0">
              <a:buNone/>
            </a:pPr>
            <a:r>
              <a:rPr lang="en-US" b="1" dirty="0"/>
              <a:t>2.Benign Diagnostic Class :</a:t>
            </a:r>
            <a:r>
              <a:rPr lang="en-US" dirty="0"/>
              <a:t> Non-cancerous masses or calcifications.</a:t>
            </a:r>
          </a:p>
          <a:p>
            <a:pPr marL="0" indent="0">
              <a:buNone/>
            </a:pPr>
            <a:r>
              <a:rPr lang="en-US" b="1" dirty="0"/>
              <a:t>3.Malignant Diagnostic Class:</a:t>
            </a:r>
            <a:r>
              <a:rPr lang="en-US" dirty="0"/>
              <a:t> Cancerous abnormalities confirmed through pathology.</a:t>
            </a:r>
          </a:p>
          <a:p>
            <a:pPr marL="0" indent="0">
              <a:buNone/>
            </a:pPr>
            <a:r>
              <a:rPr lang="en-US" b="1" dirty="0"/>
              <a:t>Calcifications (753 cases):</a:t>
            </a:r>
            <a:r>
              <a:rPr lang="en-US" dirty="0"/>
              <a:t> Tiny deposits of calcium in breast tissue, sometimes indicating early cancer stages.</a:t>
            </a:r>
          </a:p>
          <a:p>
            <a:pPr marL="0" indent="0">
              <a:buNone/>
            </a:pPr>
            <a:r>
              <a:rPr lang="en-US" b="1" dirty="0"/>
              <a:t>Masses (891 cases):</a:t>
            </a:r>
            <a:r>
              <a:rPr lang="en-US" dirty="0"/>
              <a:t> Lumps or irregular growths, classified as benign or malignant based on biopsy results.</a:t>
            </a:r>
          </a:p>
          <a:p>
            <a:pPr marL="0" indent="0">
              <a:buNone/>
            </a:pPr>
            <a:endParaRPr lang="en-US" dirty="0"/>
          </a:p>
        </p:txBody>
      </p:sp>
    </p:spTree>
    <p:extLst>
      <p:ext uri="{BB962C8B-B14F-4D97-AF65-F5344CB8AC3E}">
        <p14:creationId xmlns:p14="http://schemas.microsoft.com/office/powerpoint/2010/main" val="284581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220F-27FE-6F41-9157-3A1058FDD62C}"/>
              </a:ext>
            </a:extLst>
          </p:cNvPr>
          <p:cNvSpPr>
            <a:spLocks noGrp="1"/>
          </p:cNvSpPr>
          <p:nvPr>
            <p:ph type="title"/>
          </p:nvPr>
        </p:nvSpPr>
        <p:spPr/>
        <p:txBody>
          <a:bodyPr/>
          <a:lstStyle/>
          <a:p>
            <a:r>
              <a:rPr lang="en-IN" dirty="0"/>
              <a:t>CBIS-DDSM Dataset – </a:t>
            </a:r>
            <a:r>
              <a:rPr lang="en-IN" dirty="0" err="1"/>
              <a:t>Dicom</a:t>
            </a:r>
            <a:r>
              <a:rPr lang="en-IN" dirty="0"/>
              <a:t> Data</a:t>
            </a:r>
            <a:endParaRPr lang="en-US" dirty="0"/>
          </a:p>
        </p:txBody>
      </p:sp>
      <p:sp>
        <p:nvSpPr>
          <p:cNvPr id="3" name="Content Placeholder 2">
            <a:extLst>
              <a:ext uri="{FF2B5EF4-FFF2-40B4-BE49-F238E27FC236}">
                <a16:creationId xmlns:a16="http://schemas.microsoft.com/office/drawing/2014/main" id="{E3BD2EF8-5897-F54E-8F92-788868946D04}"/>
              </a:ext>
            </a:extLst>
          </p:cNvPr>
          <p:cNvSpPr>
            <a:spLocks noGrp="1"/>
          </p:cNvSpPr>
          <p:nvPr>
            <p:ph sz="half" idx="1"/>
          </p:nvPr>
        </p:nvSpPr>
        <p:spPr/>
        <p:txBody>
          <a:bodyPr/>
          <a:lstStyle/>
          <a:p>
            <a:pPr marL="0" indent="0">
              <a:buNone/>
            </a:pPr>
            <a:r>
              <a:rPr lang="en-US" dirty="0"/>
              <a:t>Contains all the image Information </a:t>
            </a:r>
          </a:p>
          <a:p>
            <a:pPr marL="0" indent="0">
              <a:buNone/>
            </a:pPr>
            <a:endParaRPr lang="en-US" dirty="0"/>
          </a:p>
        </p:txBody>
      </p:sp>
      <p:pic>
        <p:nvPicPr>
          <p:cNvPr id="4" name="Picture 3">
            <a:extLst>
              <a:ext uri="{FF2B5EF4-FFF2-40B4-BE49-F238E27FC236}">
                <a16:creationId xmlns:a16="http://schemas.microsoft.com/office/drawing/2014/main" id="{048E36C5-37FA-49E4-1DF2-2100A45E6BD3}"/>
              </a:ext>
            </a:extLst>
          </p:cNvPr>
          <p:cNvPicPr>
            <a:picLocks noChangeAspect="1"/>
          </p:cNvPicPr>
          <p:nvPr/>
        </p:nvPicPr>
        <p:blipFill>
          <a:blip r:embed="rId2"/>
          <a:stretch>
            <a:fillRect/>
          </a:stretch>
        </p:blipFill>
        <p:spPr>
          <a:xfrm>
            <a:off x="602319" y="2183440"/>
            <a:ext cx="5923899" cy="3587880"/>
          </a:xfrm>
          <a:prstGeom prst="rect">
            <a:avLst/>
          </a:prstGeom>
        </p:spPr>
      </p:pic>
      <p:pic>
        <p:nvPicPr>
          <p:cNvPr id="5" name="Picture 4">
            <a:extLst>
              <a:ext uri="{FF2B5EF4-FFF2-40B4-BE49-F238E27FC236}">
                <a16:creationId xmlns:a16="http://schemas.microsoft.com/office/drawing/2014/main" id="{EE95D0A9-F5C7-2F2D-501F-8CA38A58DECD}"/>
              </a:ext>
            </a:extLst>
          </p:cNvPr>
          <p:cNvPicPr>
            <a:picLocks noChangeAspect="1"/>
          </p:cNvPicPr>
          <p:nvPr/>
        </p:nvPicPr>
        <p:blipFill>
          <a:blip r:embed="rId3"/>
          <a:stretch>
            <a:fillRect/>
          </a:stretch>
        </p:blipFill>
        <p:spPr>
          <a:xfrm>
            <a:off x="7133477" y="2183440"/>
            <a:ext cx="3972098" cy="2653506"/>
          </a:xfrm>
          <a:prstGeom prst="rect">
            <a:avLst/>
          </a:prstGeom>
        </p:spPr>
      </p:pic>
    </p:spTree>
    <p:extLst>
      <p:ext uri="{BB962C8B-B14F-4D97-AF65-F5344CB8AC3E}">
        <p14:creationId xmlns:p14="http://schemas.microsoft.com/office/powerpoint/2010/main" val="1852340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IN" dirty="0"/>
              <a:t>CBIS-DDSM Dataset – Mass Train Data</a:t>
            </a:r>
            <a:endParaRPr lang="en-US" dirty="0"/>
          </a:p>
        </p:txBody>
      </p:sp>
      <p:pic>
        <p:nvPicPr>
          <p:cNvPr id="4" name="Content Placeholder 9">
            <a:extLst>
              <a:ext uri="{FF2B5EF4-FFF2-40B4-BE49-F238E27FC236}">
                <a16:creationId xmlns:a16="http://schemas.microsoft.com/office/drawing/2014/main" id="{D5173E8F-7101-7A40-13F1-D1ADA883E113}"/>
              </a:ext>
            </a:extLst>
          </p:cNvPr>
          <p:cNvPicPr>
            <a:picLocks noGrp="1" noChangeAspect="1"/>
          </p:cNvPicPr>
          <p:nvPr>
            <p:ph sz="half" idx="1"/>
          </p:nvPr>
        </p:nvPicPr>
        <p:blipFill>
          <a:blip r:embed="rId2"/>
          <a:stretch>
            <a:fillRect/>
          </a:stretch>
        </p:blipFill>
        <p:spPr>
          <a:xfrm>
            <a:off x="576626" y="1604209"/>
            <a:ext cx="6858496" cy="3101609"/>
          </a:xfrm>
        </p:spPr>
      </p:pic>
      <p:pic>
        <p:nvPicPr>
          <p:cNvPr id="5" name="Picture 4">
            <a:extLst>
              <a:ext uri="{FF2B5EF4-FFF2-40B4-BE49-F238E27FC236}">
                <a16:creationId xmlns:a16="http://schemas.microsoft.com/office/drawing/2014/main" id="{AAD89CF2-2A6A-1C9C-2A19-47416DA1BCA1}"/>
              </a:ext>
            </a:extLst>
          </p:cNvPr>
          <p:cNvPicPr>
            <a:picLocks noChangeAspect="1"/>
          </p:cNvPicPr>
          <p:nvPr/>
        </p:nvPicPr>
        <p:blipFill>
          <a:blip r:embed="rId3"/>
          <a:srcRect r="33910" b="1462"/>
          <a:stretch/>
        </p:blipFill>
        <p:spPr>
          <a:xfrm>
            <a:off x="8215144" y="1704493"/>
            <a:ext cx="3474011" cy="3449013"/>
          </a:xfrm>
          <a:prstGeom prst="rect">
            <a:avLst/>
          </a:prstGeom>
        </p:spPr>
      </p:pic>
    </p:spTree>
    <p:extLst>
      <p:ext uri="{BB962C8B-B14F-4D97-AF65-F5344CB8AC3E}">
        <p14:creationId xmlns:p14="http://schemas.microsoft.com/office/powerpoint/2010/main" val="1015342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600D-3AFE-0445-AC65-AC2D1A45CE51}"/>
              </a:ext>
            </a:extLst>
          </p:cNvPr>
          <p:cNvSpPr>
            <a:spLocks noGrp="1"/>
          </p:cNvSpPr>
          <p:nvPr>
            <p:ph type="title"/>
          </p:nvPr>
        </p:nvSpPr>
        <p:spPr/>
        <p:txBody>
          <a:bodyPr/>
          <a:lstStyle/>
          <a:p>
            <a:r>
              <a:rPr lang="en-IN" dirty="0"/>
              <a:t>CBIS-DDSM Dataset – Calc Train Data</a:t>
            </a:r>
            <a:endParaRPr lang="en-US" dirty="0"/>
          </a:p>
        </p:txBody>
      </p:sp>
      <p:pic>
        <p:nvPicPr>
          <p:cNvPr id="4" name="Content Placeholder 3">
            <a:extLst>
              <a:ext uri="{FF2B5EF4-FFF2-40B4-BE49-F238E27FC236}">
                <a16:creationId xmlns:a16="http://schemas.microsoft.com/office/drawing/2014/main" id="{DF529029-0244-8DC8-C100-1264C8FB9765}"/>
              </a:ext>
            </a:extLst>
          </p:cNvPr>
          <p:cNvPicPr>
            <a:picLocks noGrp="1" noChangeAspect="1"/>
          </p:cNvPicPr>
          <p:nvPr>
            <p:ph sz="half" idx="1"/>
          </p:nvPr>
        </p:nvPicPr>
        <p:blipFill>
          <a:blip r:embed="rId2"/>
          <a:stretch>
            <a:fillRect/>
          </a:stretch>
        </p:blipFill>
        <p:spPr>
          <a:xfrm>
            <a:off x="229298" y="1600041"/>
            <a:ext cx="7835410" cy="3657917"/>
          </a:xfrm>
          <a:prstGeom prst="rect">
            <a:avLst/>
          </a:prstGeom>
        </p:spPr>
      </p:pic>
      <p:pic>
        <p:nvPicPr>
          <p:cNvPr id="5" name="Picture 4">
            <a:extLst>
              <a:ext uri="{FF2B5EF4-FFF2-40B4-BE49-F238E27FC236}">
                <a16:creationId xmlns:a16="http://schemas.microsoft.com/office/drawing/2014/main" id="{D57A803B-8555-5869-4264-841D859D7997}"/>
              </a:ext>
            </a:extLst>
          </p:cNvPr>
          <p:cNvPicPr>
            <a:picLocks noChangeAspect="1"/>
          </p:cNvPicPr>
          <p:nvPr/>
        </p:nvPicPr>
        <p:blipFill>
          <a:blip r:embed="rId3"/>
          <a:stretch>
            <a:fillRect/>
          </a:stretch>
        </p:blipFill>
        <p:spPr>
          <a:xfrm>
            <a:off x="8287906" y="1391478"/>
            <a:ext cx="3436733" cy="4153260"/>
          </a:xfrm>
          <a:prstGeom prst="rect">
            <a:avLst/>
          </a:prstGeom>
        </p:spPr>
      </p:pic>
    </p:spTree>
    <p:extLst>
      <p:ext uri="{BB962C8B-B14F-4D97-AF65-F5344CB8AC3E}">
        <p14:creationId xmlns:p14="http://schemas.microsoft.com/office/powerpoint/2010/main" val="3541422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AI-generated content may be incorrect.">
            <a:extLst>
              <a:ext uri="{FF2B5EF4-FFF2-40B4-BE49-F238E27FC236}">
                <a16:creationId xmlns:a16="http://schemas.microsoft.com/office/drawing/2014/main" id="{A2DFFA4F-C3BB-D1A0-476E-93323F08A466}"/>
              </a:ext>
            </a:extLst>
          </p:cNvPr>
          <p:cNvPicPr>
            <a:picLocks noGrp="1" noChangeAspect="1"/>
          </p:cNvPicPr>
          <p:nvPr>
            <p:ph sz="half" idx="1"/>
          </p:nvPr>
        </p:nvPicPr>
        <p:blipFill>
          <a:blip r:embed="rId2"/>
          <a:srcRect l="32198" t="19959" r="17568" b="37448"/>
          <a:stretch/>
        </p:blipFill>
        <p:spPr>
          <a:xfrm>
            <a:off x="1751630" y="822612"/>
            <a:ext cx="8688740" cy="4784725"/>
          </a:xfrm>
          <a:prstGeom prst="rect">
            <a:avLst/>
          </a:prstGeom>
        </p:spPr>
      </p:pic>
    </p:spTree>
    <p:extLst>
      <p:ext uri="{BB962C8B-B14F-4D97-AF65-F5344CB8AC3E}">
        <p14:creationId xmlns:p14="http://schemas.microsoft.com/office/powerpoint/2010/main" val="2026665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A5BF-633E-524C-9D81-790229479C2E}"/>
              </a:ext>
            </a:extLst>
          </p:cNvPr>
          <p:cNvSpPr>
            <a:spLocks noGrp="1"/>
          </p:cNvSpPr>
          <p:nvPr>
            <p:ph type="title"/>
          </p:nvPr>
        </p:nvSpPr>
        <p:spPr/>
        <p:txBody>
          <a:bodyPr/>
          <a:lstStyle/>
          <a:p>
            <a:r>
              <a:rPr lang="en-US" dirty="0"/>
              <a:t>Data Preprocessing &amp; Analysis (Variables &amp; Images )</a:t>
            </a:r>
          </a:p>
        </p:txBody>
      </p:sp>
      <p:sp>
        <p:nvSpPr>
          <p:cNvPr id="3" name="Content Placeholder 2">
            <a:extLst>
              <a:ext uri="{FF2B5EF4-FFF2-40B4-BE49-F238E27FC236}">
                <a16:creationId xmlns:a16="http://schemas.microsoft.com/office/drawing/2014/main" id="{A0DF6ABC-984E-2B49-A821-5296118D29D2}"/>
              </a:ext>
            </a:extLst>
          </p:cNvPr>
          <p:cNvSpPr>
            <a:spLocks noGrp="1"/>
          </p:cNvSpPr>
          <p:nvPr>
            <p:ph sz="half" idx="1"/>
          </p:nvPr>
        </p:nvSpPr>
        <p:spPr/>
        <p:txBody>
          <a:bodyPr/>
          <a:lstStyle/>
          <a:p>
            <a:r>
              <a:rPr lang="en-US" dirty="0"/>
              <a:t>No missing values and Inappropriate Data</a:t>
            </a:r>
          </a:p>
          <a:p>
            <a:r>
              <a:rPr lang="en-US" dirty="0"/>
              <a:t>Checked for Unique Pathology:</a:t>
            </a:r>
          </a:p>
          <a:p>
            <a:endParaRPr lang="en-US" dirty="0"/>
          </a:p>
          <a:p>
            <a:r>
              <a:rPr lang="en-US" dirty="0"/>
              <a:t>Class Mapping the Pathology </a:t>
            </a:r>
          </a:p>
          <a:p>
            <a:pPr marL="0" indent="0">
              <a:buNone/>
            </a:pPr>
            <a:endParaRPr lang="en-US" dirty="0"/>
          </a:p>
          <a:p>
            <a:pPr marL="0" indent="0">
              <a:buNone/>
            </a:pPr>
            <a:r>
              <a:rPr lang="en-US" dirty="0"/>
              <a:t>Image Separation: </a:t>
            </a:r>
          </a:p>
          <a:p>
            <a:pPr marL="0" indent="0">
              <a:buNone/>
            </a:pPr>
            <a:r>
              <a:rPr lang="en-US" dirty="0"/>
              <a:t>1.Length of Cropped Image Dataset: 3567 , </a:t>
            </a:r>
            <a:r>
              <a:rPr lang="en-US" dirty="0" err="1"/>
              <a:t>full_mammogram</a:t>
            </a:r>
            <a:r>
              <a:rPr lang="en-US" b="1" dirty="0"/>
              <a:t> : </a:t>
            </a:r>
            <a:r>
              <a:rPr lang="en-US" dirty="0"/>
              <a:t>2857,roi_mask: 3247</a:t>
            </a:r>
          </a:p>
          <a:p>
            <a:pPr marL="0" indent="0">
              <a:buNone/>
            </a:pPr>
            <a:endParaRPr lang="en-US" dirty="0"/>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82F21372-C467-43A0-E2C5-FADF9082BCDE}"/>
              </a:ext>
            </a:extLst>
          </p:cNvPr>
          <p:cNvPicPr>
            <a:picLocks noChangeAspect="1"/>
          </p:cNvPicPr>
          <p:nvPr/>
        </p:nvPicPr>
        <p:blipFill>
          <a:blip r:embed="rId2"/>
          <a:stretch>
            <a:fillRect/>
          </a:stretch>
        </p:blipFill>
        <p:spPr>
          <a:xfrm>
            <a:off x="5896278" y="1903646"/>
            <a:ext cx="5607770" cy="1028370"/>
          </a:xfrm>
          <a:prstGeom prst="rect">
            <a:avLst/>
          </a:prstGeom>
        </p:spPr>
      </p:pic>
      <p:pic>
        <p:nvPicPr>
          <p:cNvPr id="5" name="Picture 4">
            <a:extLst>
              <a:ext uri="{FF2B5EF4-FFF2-40B4-BE49-F238E27FC236}">
                <a16:creationId xmlns:a16="http://schemas.microsoft.com/office/drawing/2014/main" id="{B26B7E69-9AA8-E1B8-17EB-2D0F6B34B052}"/>
              </a:ext>
            </a:extLst>
          </p:cNvPr>
          <p:cNvPicPr>
            <a:picLocks noChangeAspect="1"/>
          </p:cNvPicPr>
          <p:nvPr/>
        </p:nvPicPr>
        <p:blipFill>
          <a:blip r:embed="rId3"/>
          <a:stretch>
            <a:fillRect/>
          </a:stretch>
        </p:blipFill>
        <p:spPr>
          <a:xfrm>
            <a:off x="5896278" y="3118873"/>
            <a:ext cx="5689542" cy="571550"/>
          </a:xfrm>
          <a:prstGeom prst="rect">
            <a:avLst/>
          </a:prstGeom>
        </p:spPr>
      </p:pic>
    </p:spTree>
    <p:extLst>
      <p:ext uri="{BB962C8B-B14F-4D97-AF65-F5344CB8AC3E}">
        <p14:creationId xmlns:p14="http://schemas.microsoft.com/office/powerpoint/2010/main" val="2565391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22522-7D85-4143-9766-079227A56979}"/>
              </a:ext>
            </a:extLst>
          </p:cNvPr>
          <p:cNvSpPr>
            <a:spLocks noGrp="1"/>
          </p:cNvSpPr>
          <p:nvPr>
            <p:ph type="title"/>
          </p:nvPr>
        </p:nvSpPr>
        <p:spPr/>
        <p:txBody>
          <a:bodyPr/>
          <a:lstStyle/>
          <a:p>
            <a:r>
              <a:rPr lang="en-US" dirty="0"/>
              <a:t>Data Analysis &amp; Visualization- </a:t>
            </a:r>
            <a:r>
              <a:rPr lang="en-US" dirty="0" err="1"/>
              <a:t>MassesTrain</a:t>
            </a:r>
            <a:r>
              <a:rPr lang="en-US" dirty="0"/>
              <a:t> </a:t>
            </a:r>
          </a:p>
        </p:txBody>
      </p:sp>
      <p:sp>
        <p:nvSpPr>
          <p:cNvPr id="3" name="Content Placeholder 2">
            <a:extLst>
              <a:ext uri="{FF2B5EF4-FFF2-40B4-BE49-F238E27FC236}">
                <a16:creationId xmlns:a16="http://schemas.microsoft.com/office/drawing/2014/main" id="{DC17E1D0-C88F-D04E-A505-E4097285BC57}"/>
              </a:ext>
            </a:extLst>
          </p:cNvPr>
          <p:cNvSpPr>
            <a:spLocks noGrp="1"/>
          </p:cNvSpPr>
          <p:nvPr>
            <p:ph sz="half" idx="1"/>
          </p:nvPr>
        </p:nvSpPr>
        <p:spPr/>
        <p:txBody>
          <a:bodyPr/>
          <a:lstStyle/>
          <a:p>
            <a:pPr marL="0" indent="0">
              <a:buNone/>
            </a:pPr>
            <a:r>
              <a:rPr lang="en-US" b="1" dirty="0" err="1"/>
              <a:t>Full_Mammograms</a:t>
            </a:r>
            <a:r>
              <a:rPr lang="en-US" b="1" dirty="0"/>
              <a:t>: </a:t>
            </a:r>
          </a:p>
          <a:p>
            <a:pPr marL="0" indent="0">
              <a:buNone/>
            </a:pPr>
            <a:endParaRPr lang="en-US" b="1" dirty="0"/>
          </a:p>
          <a:p>
            <a:pPr marL="0" indent="0">
              <a:buNone/>
            </a:pPr>
            <a:endParaRPr lang="en-US" b="1" dirty="0"/>
          </a:p>
          <a:p>
            <a:pPr marL="0" indent="0">
              <a:buNone/>
            </a:pPr>
            <a:endParaRPr lang="en-US" b="1" dirty="0"/>
          </a:p>
          <a:p>
            <a:pPr marL="0" indent="0">
              <a:buNone/>
            </a:pPr>
            <a:r>
              <a:rPr lang="en-US" b="1" dirty="0" err="1"/>
              <a:t>Cropped_Mammograms</a:t>
            </a:r>
            <a:r>
              <a:rPr lang="en-US" b="1" dirty="0"/>
              <a:t>: </a:t>
            </a:r>
          </a:p>
          <a:p>
            <a:pPr marL="0" indent="0">
              <a:buNone/>
            </a:pPr>
            <a:endParaRPr lang="en-US" b="1" dirty="0"/>
          </a:p>
          <a:p>
            <a:pPr marL="0" indent="0">
              <a:buNone/>
            </a:pPr>
            <a:endParaRPr lang="en-US" b="1" dirty="0"/>
          </a:p>
          <a:p>
            <a:pPr marL="0" indent="0">
              <a:buNone/>
            </a:pPr>
            <a:endParaRPr lang="en-US" b="1" dirty="0"/>
          </a:p>
          <a:p>
            <a:pPr marL="0" indent="0">
              <a:buNone/>
            </a:pPr>
            <a:r>
              <a:rPr lang="en-US" b="1" dirty="0" err="1"/>
              <a:t>ROI_Mask</a:t>
            </a:r>
            <a:r>
              <a:rPr lang="en-US" b="1" dirty="0"/>
              <a:t>: </a:t>
            </a:r>
          </a:p>
          <a:p>
            <a:endParaRPr lang="en-US" dirty="0"/>
          </a:p>
        </p:txBody>
      </p:sp>
      <p:sp>
        <p:nvSpPr>
          <p:cNvPr id="4" name="Content Placeholder 2">
            <a:extLst>
              <a:ext uri="{FF2B5EF4-FFF2-40B4-BE49-F238E27FC236}">
                <a16:creationId xmlns:a16="http://schemas.microsoft.com/office/drawing/2014/main" id="{AB0231D1-D9EF-4325-04DC-CEC6FB58F3A9}"/>
              </a:ext>
            </a:extLst>
          </p:cNvPr>
          <p:cNvSpPr txBox="1">
            <a:spLocks/>
          </p:cNvSpPr>
          <p:nvPr/>
        </p:nvSpPr>
        <p:spPr>
          <a:xfrm>
            <a:off x="412658" y="596177"/>
            <a:ext cx="10854946" cy="56656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solidFill>
                <a:srgbClr val="EF84B5"/>
              </a:solidFill>
            </a:endParaRP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5" name="Picture 4">
            <a:extLst>
              <a:ext uri="{FF2B5EF4-FFF2-40B4-BE49-F238E27FC236}">
                <a16:creationId xmlns:a16="http://schemas.microsoft.com/office/drawing/2014/main" id="{9A3758B0-6011-DFF3-B629-157AC8EE1D2E}"/>
              </a:ext>
            </a:extLst>
          </p:cNvPr>
          <p:cNvPicPr>
            <a:picLocks noChangeAspect="1"/>
          </p:cNvPicPr>
          <p:nvPr/>
        </p:nvPicPr>
        <p:blipFill>
          <a:blip r:embed="rId2"/>
          <a:stretch>
            <a:fillRect/>
          </a:stretch>
        </p:blipFill>
        <p:spPr>
          <a:xfrm>
            <a:off x="4664456" y="1218004"/>
            <a:ext cx="6882497" cy="1710811"/>
          </a:xfrm>
          <a:prstGeom prst="rect">
            <a:avLst/>
          </a:prstGeom>
        </p:spPr>
      </p:pic>
      <p:pic>
        <p:nvPicPr>
          <p:cNvPr id="8" name="Picture 7">
            <a:extLst>
              <a:ext uri="{FF2B5EF4-FFF2-40B4-BE49-F238E27FC236}">
                <a16:creationId xmlns:a16="http://schemas.microsoft.com/office/drawing/2014/main" id="{27C155EB-79CC-3C04-D6CF-63A3BAFADC09}"/>
              </a:ext>
            </a:extLst>
          </p:cNvPr>
          <p:cNvPicPr>
            <a:picLocks noChangeAspect="1"/>
          </p:cNvPicPr>
          <p:nvPr/>
        </p:nvPicPr>
        <p:blipFill>
          <a:blip r:embed="rId3"/>
          <a:stretch>
            <a:fillRect/>
          </a:stretch>
        </p:blipFill>
        <p:spPr>
          <a:xfrm>
            <a:off x="4664456" y="2976490"/>
            <a:ext cx="6345604" cy="1639887"/>
          </a:xfrm>
          <a:prstGeom prst="rect">
            <a:avLst/>
          </a:prstGeom>
        </p:spPr>
      </p:pic>
      <p:pic>
        <p:nvPicPr>
          <p:cNvPr id="9" name="Picture 8">
            <a:extLst>
              <a:ext uri="{FF2B5EF4-FFF2-40B4-BE49-F238E27FC236}">
                <a16:creationId xmlns:a16="http://schemas.microsoft.com/office/drawing/2014/main" id="{4B9A8EEF-BBC5-F40F-3AD0-9C06DA3E770C}"/>
              </a:ext>
            </a:extLst>
          </p:cNvPr>
          <p:cNvPicPr>
            <a:picLocks noChangeAspect="1"/>
          </p:cNvPicPr>
          <p:nvPr/>
        </p:nvPicPr>
        <p:blipFill>
          <a:blip r:embed="rId4"/>
          <a:stretch>
            <a:fillRect/>
          </a:stretch>
        </p:blipFill>
        <p:spPr>
          <a:xfrm>
            <a:off x="4965955" y="4607481"/>
            <a:ext cx="6044105" cy="1604937"/>
          </a:xfrm>
          <a:prstGeom prst="rect">
            <a:avLst/>
          </a:prstGeom>
        </p:spPr>
      </p:pic>
    </p:spTree>
    <p:extLst>
      <p:ext uri="{BB962C8B-B14F-4D97-AF65-F5344CB8AC3E}">
        <p14:creationId xmlns:p14="http://schemas.microsoft.com/office/powerpoint/2010/main" val="4165677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D1B7-22A9-C448-B46E-84F4E21D8485}"/>
              </a:ext>
            </a:extLst>
          </p:cNvPr>
          <p:cNvSpPr>
            <a:spLocks noGrp="1"/>
          </p:cNvSpPr>
          <p:nvPr>
            <p:ph type="title"/>
          </p:nvPr>
        </p:nvSpPr>
        <p:spPr/>
        <p:txBody>
          <a:bodyPr/>
          <a:lstStyle/>
          <a:p>
            <a:r>
              <a:rPr lang="en-US" dirty="0"/>
              <a:t>Data Analysis &amp; Visualization- Calc Train </a:t>
            </a:r>
          </a:p>
        </p:txBody>
      </p:sp>
      <p:sp>
        <p:nvSpPr>
          <p:cNvPr id="3" name="Content Placeholder 2">
            <a:extLst>
              <a:ext uri="{FF2B5EF4-FFF2-40B4-BE49-F238E27FC236}">
                <a16:creationId xmlns:a16="http://schemas.microsoft.com/office/drawing/2014/main" id="{C91B4FDC-F4FE-CF46-93B1-7A71687BB02D}"/>
              </a:ext>
            </a:extLst>
          </p:cNvPr>
          <p:cNvSpPr>
            <a:spLocks noGrp="1"/>
          </p:cNvSpPr>
          <p:nvPr>
            <p:ph sz="half" idx="1"/>
          </p:nvPr>
        </p:nvSpPr>
        <p:spPr/>
        <p:txBody>
          <a:bodyPr/>
          <a:lstStyle/>
          <a:p>
            <a:pPr marL="0" indent="0">
              <a:buNone/>
            </a:pPr>
            <a:r>
              <a:rPr lang="en-US" b="1" dirty="0" err="1"/>
              <a:t>Full_Mammograms</a:t>
            </a:r>
            <a:r>
              <a:rPr lang="en-US" b="1" dirty="0"/>
              <a:t>: </a:t>
            </a:r>
          </a:p>
          <a:p>
            <a:pPr marL="0" indent="0">
              <a:buNone/>
            </a:pPr>
            <a:endParaRPr lang="en-US" b="1" dirty="0"/>
          </a:p>
          <a:p>
            <a:pPr marL="0" indent="0">
              <a:buNone/>
            </a:pPr>
            <a:endParaRPr lang="en-US" b="1" dirty="0"/>
          </a:p>
          <a:p>
            <a:pPr marL="0" indent="0">
              <a:buNone/>
            </a:pPr>
            <a:endParaRPr lang="en-US" b="1" dirty="0"/>
          </a:p>
          <a:p>
            <a:pPr marL="0" indent="0">
              <a:buNone/>
            </a:pPr>
            <a:r>
              <a:rPr lang="en-US" b="1" dirty="0" err="1"/>
              <a:t>Cropped_Mammograms</a:t>
            </a:r>
            <a:r>
              <a:rPr lang="en-US" b="1" dirty="0"/>
              <a:t>:</a:t>
            </a:r>
          </a:p>
          <a:p>
            <a:pPr marL="0" indent="0">
              <a:buNone/>
            </a:pPr>
            <a:endParaRPr lang="en-US" b="1" dirty="0"/>
          </a:p>
          <a:p>
            <a:pPr marL="0" indent="0">
              <a:buNone/>
            </a:pPr>
            <a:endParaRPr lang="en-US" b="1" dirty="0"/>
          </a:p>
          <a:p>
            <a:pPr marL="0" indent="0">
              <a:buNone/>
            </a:pPr>
            <a:r>
              <a:rPr lang="en-US" b="1" dirty="0" err="1"/>
              <a:t>ROI_Mask</a:t>
            </a:r>
            <a:r>
              <a:rPr lang="en-US" b="1" dirty="0"/>
              <a:t>: </a:t>
            </a:r>
          </a:p>
          <a:p>
            <a:pPr marL="0" indent="0">
              <a:buNone/>
            </a:pPr>
            <a:endParaRPr lang="en-US" b="1" dirty="0"/>
          </a:p>
          <a:p>
            <a:pPr marL="0" indent="0">
              <a:buNone/>
            </a:pPr>
            <a:endParaRPr lang="en-US" b="1" dirty="0"/>
          </a:p>
        </p:txBody>
      </p:sp>
      <p:pic>
        <p:nvPicPr>
          <p:cNvPr id="4" name="Picture 3">
            <a:extLst>
              <a:ext uri="{FF2B5EF4-FFF2-40B4-BE49-F238E27FC236}">
                <a16:creationId xmlns:a16="http://schemas.microsoft.com/office/drawing/2014/main" id="{BF9B81BB-098D-91B1-277C-D67A0C12EE4B}"/>
              </a:ext>
            </a:extLst>
          </p:cNvPr>
          <p:cNvPicPr>
            <a:picLocks noChangeAspect="1"/>
          </p:cNvPicPr>
          <p:nvPr/>
        </p:nvPicPr>
        <p:blipFill>
          <a:blip r:embed="rId2"/>
          <a:stretch>
            <a:fillRect/>
          </a:stretch>
        </p:blipFill>
        <p:spPr>
          <a:xfrm>
            <a:off x="4093526" y="1331213"/>
            <a:ext cx="7754871" cy="1811214"/>
          </a:xfrm>
          <a:prstGeom prst="rect">
            <a:avLst/>
          </a:prstGeom>
        </p:spPr>
      </p:pic>
      <p:pic>
        <p:nvPicPr>
          <p:cNvPr id="5" name="Picture 4">
            <a:extLst>
              <a:ext uri="{FF2B5EF4-FFF2-40B4-BE49-F238E27FC236}">
                <a16:creationId xmlns:a16="http://schemas.microsoft.com/office/drawing/2014/main" id="{2C7D1500-0C59-09CD-B893-170E5D8516C0}"/>
              </a:ext>
            </a:extLst>
          </p:cNvPr>
          <p:cNvPicPr>
            <a:picLocks noChangeAspect="1"/>
          </p:cNvPicPr>
          <p:nvPr/>
        </p:nvPicPr>
        <p:blipFill>
          <a:blip r:embed="rId3"/>
          <a:stretch>
            <a:fillRect/>
          </a:stretch>
        </p:blipFill>
        <p:spPr>
          <a:xfrm>
            <a:off x="4946676" y="3142427"/>
            <a:ext cx="6654422" cy="1741043"/>
          </a:xfrm>
          <a:prstGeom prst="rect">
            <a:avLst/>
          </a:prstGeom>
        </p:spPr>
      </p:pic>
      <p:pic>
        <p:nvPicPr>
          <p:cNvPr id="6" name="Picture 5">
            <a:extLst>
              <a:ext uri="{FF2B5EF4-FFF2-40B4-BE49-F238E27FC236}">
                <a16:creationId xmlns:a16="http://schemas.microsoft.com/office/drawing/2014/main" id="{A1FB758D-18AB-9ABD-16C6-D74876C023FD}"/>
              </a:ext>
            </a:extLst>
          </p:cNvPr>
          <p:cNvPicPr>
            <a:picLocks noChangeAspect="1"/>
          </p:cNvPicPr>
          <p:nvPr/>
        </p:nvPicPr>
        <p:blipFill>
          <a:blip r:embed="rId4"/>
          <a:stretch>
            <a:fillRect/>
          </a:stretch>
        </p:blipFill>
        <p:spPr>
          <a:xfrm>
            <a:off x="5394896" y="4883470"/>
            <a:ext cx="5368042" cy="1548251"/>
          </a:xfrm>
          <a:prstGeom prst="rect">
            <a:avLst/>
          </a:prstGeom>
        </p:spPr>
      </p:pic>
    </p:spTree>
    <p:extLst>
      <p:ext uri="{BB962C8B-B14F-4D97-AF65-F5344CB8AC3E}">
        <p14:creationId xmlns:p14="http://schemas.microsoft.com/office/powerpoint/2010/main" val="3835554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28966-7A67-6741-F3A9-C984EDAC30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97200-E871-70C5-F996-1393211E6C7B}"/>
              </a:ext>
            </a:extLst>
          </p:cNvPr>
          <p:cNvSpPr>
            <a:spLocks noGrp="1"/>
          </p:cNvSpPr>
          <p:nvPr>
            <p:ph type="title"/>
          </p:nvPr>
        </p:nvSpPr>
        <p:spPr/>
        <p:txBody>
          <a:bodyPr/>
          <a:lstStyle/>
          <a:p>
            <a:r>
              <a:rPr lang="en-US" dirty="0"/>
              <a:t>Data Analysis &amp; Visualization- Calc Train </a:t>
            </a:r>
          </a:p>
        </p:txBody>
      </p:sp>
      <p:sp>
        <p:nvSpPr>
          <p:cNvPr id="3" name="Content Placeholder 2">
            <a:extLst>
              <a:ext uri="{FF2B5EF4-FFF2-40B4-BE49-F238E27FC236}">
                <a16:creationId xmlns:a16="http://schemas.microsoft.com/office/drawing/2014/main" id="{24088779-8AE1-2C9E-1D35-110457DA7906}"/>
              </a:ext>
            </a:extLst>
          </p:cNvPr>
          <p:cNvSpPr>
            <a:spLocks noGrp="1"/>
          </p:cNvSpPr>
          <p:nvPr>
            <p:ph sz="half" idx="1"/>
          </p:nvPr>
        </p:nvSpPr>
        <p:spPr/>
        <p:txBody>
          <a:bodyPr/>
          <a:lstStyle/>
          <a:p>
            <a:r>
              <a:rPr lang="en-US" sz="1800" dirty="0">
                <a:latin typeface="+mn-lt"/>
              </a:rPr>
              <a:t>Image augmentation – image flip, brightness, contrast, saturation</a:t>
            </a:r>
          </a:p>
          <a:p>
            <a:pPr lvl="1">
              <a:buFont typeface="Courier New" panose="020B0604020202020204" pitchFamily="34" charset="0"/>
              <a:buChar char="o"/>
            </a:pPr>
            <a:r>
              <a:rPr lang="en-US" sz="1800" dirty="0"/>
              <a:t>Data balancing: </a:t>
            </a:r>
            <a:r>
              <a:rPr lang="en-US" sz="1800" dirty="0" err="1"/>
              <a:t>maglinent</a:t>
            </a:r>
            <a:r>
              <a:rPr lang="en-US" sz="1800" dirty="0"/>
              <a:t> 753 vs. benign 891</a:t>
            </a:r>
          </a:p>
          <a:p>
            <a:pPr lvl="2"/>
            <a:r>
              <a:rPr lang="en-US" sz="1800" dirty="0"/>
              <a:t>Balanced sample: both malignant vs. benign 1018</a:t>
            </a:r>
          </a:p>
          <a:p>
            <a:pPr lvl="2"/>
            <a:r>
              <a:rPr lang="en-US" sz="1800" dirty="0"/>
              <a:t>Image size after balancing: malignant 4986 vs. benign 4988</a:t>
            </a:r>
          </a:p>
          <a:p>
            <a:pPr lvl="1">
              <a:buFont typeface="Courier New" panose="020B0604020202020204" pitchFamily="34" charset="0"/>
              <a:buChar char="o"/>
            </a:pPr>
            <a:r>
              <a:rPr lang="en-US" sz="1800" dirty="0"/>
              <a:t>We yield a total of 9974 images after image augmentation</a:t>
            </a:r>
          </a:p>
          <a:p>
            <a:r>
              <a:rPr lang="en-US" sz="1800" dirty="0">
                <a:latin typeface="+mn-lt"/>
              </a:rPr>
              <a:t>Converting original images to negative images </a:t>
            </a:r>
          </a:p>
          <a:p>
            <a:pPr lvl="1">
              <a:buFont typeface="Courier New" panose="020B0604020202020204" pitchFamily="34" charset="0"/>
              <a:buChar char="o"/>
            </a:pPr>
            <a:r>
              <a:rPr lang="en-US" sz="1800" dirty="0"/>
              <a:t>Reverses the light and dark tones, allowing you to see details in a different way</a:t>
            </a:r>
          </a:p>
          <a:p>
            <a:r>
              <a:rPr lang="en-US" sz="1800" dirty="0">
                <a:latin typeface="+mn-lt"/>
              </a:rPr>
              <a:t>Converting original images to adaptive histogram equalization (AHE) </a:t>
            </a:r>
          </a:p>
          <a:p>
            <a:pPr lvl="1">
              <a:buFont typeface="Courier New" panose="020B0604020202020204" pitchFamily="34" charset="0"/>
              <a:buChar char="o"/>
            </a:pPr>
            <a:r>
              <a:rPr lang="en-US" sz="1800" dirty="0"/>
              <a:t>A contrast enhancement technique that improves image quality by adjusting the contrast of different regions of an image</a:t>
            </a:r>
          </a:p>
          <a:p>
            <a:pPr lvl="1">
              <a:buFont typeface="Courier New" panose="020B0604020202020204" pitchFamily="34" charset="0"/>
              <a:buChar char="o"/>
            </a:pPr>
            <a:r>
              <a:rPr lang="en-US" sz="1800" dirty="0"/>
              <a:t>Make cancerous regions more distinguishable from healthy tissue</a:t>
            </a:r>
          </a:p>
          <a:p>
            <a:endParaRPr lang="en-US" sz="1800" dirty="0"/>
          </a:p>
        </p:txBody>
      </p:sp>
      <p:pic>
        <p:nvPicPr>
          <p:cNvPr id="7" name="Picture 6" descr="A collage of images of a person&amp;#39;s chest">
            <a:extLst>
              <a:ext uri="{FF2B5EF4-FFF2-40B4-BE49-F238E27FC236}">
                <a16:creationId xmlns:a16="http://schemas.microsoft.com/office/drawing/2014/main" id="{878CF633-3792-14EA-CD09-5A679295C74D}"/>
              </a:ext>
            </a:extLst>
          </p:cNvPr>
          <p:cNvPicPr>
            <a:picLocks noChangeAspect="1"/>
          </p:cNvPicPr>
          <p:nvPr/>
        </p:nvPicPr>
        <p:blipFill>
          <a:blip r:embed="rId2"/>
          <a:stretch>
            <a:fillRect/>
          </a:stretch>
        </p:blipFill>
        <p:spPr>
          <a:xfrm>
            <a:off x="7938261" y="1391478"/>
            <a:ext cx="4253739" cy="1811753"/>
          </a:xfrm>
          <a:prstGeom prst="rect">
            <a:avLst/>
          </a:prstGeom>
        </p:spPr>
      </p:pic>
    </p:spTree>
    <p:extLst>
      <p:ext uri="{BB962C8B-B14F-4D97-AF65-F5344CB8AC3E}">
        <p14:creationId xmlns:p14="http://schemas.microsoft.com/office/powerpoint/2010/main" val="3980445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51200-9318-1AD3-3254-CE855B260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D51F3-B3E0-F954-93D9-A57E0AF7FE25}"/>
              </a:ext>
            </a:extLst>
          </p:cNvPr>
          <p:cNvSpPr>
            <a:spLocks noGrp="1"/>
          </p:cNvSpPr>
          <p:nvPr>
            <p:ph type="title"/>
          </p:nvPr>
        </p:nvSpPr>
        <p:spPr>
          <a:xfrm>
            <a:off x="160704" y="153468"/>
            <a:ext cx="10515600" cy="1026353"/>
          </a:xfrm>
        </p:spPr>
        <p:txBody>
          <a:bodyPr/>
          <a:lstStyle/>
          <a:p>
            <a:r>
              <a:rPr lang="en-US" sz="4400" dirty="0"/>
              <a:t>Image Preprocessing</a:t>
            </a:r>
            <a:endParaRPr lang="en-US" dirty="0"/>
          </a:p>
        </p:txBody>
      </p:sp>
      <p:sp>
        <p:nvSpPr>
          <p:cNvPr id="3" name="Content Placeholder 2">
            <a:extLst>
              <a:ext uri="{FF2B5EF4-FFF2-40B4-BE49-F238E27FC236}">
                <a16:creationId xmlns:a16="http://schemas.microsoft.com/office/drawing/2014/main" id="{56AF2D28-5A59-41FB-5FC1-43CBC0FD2FA6}"/>
              </a:ext>
            </a:extLst>
          </p:cNvPr>
          <p:cNvSpPr>
            <a:spLocks noGrp="1"/>
          </p:cNvSpPr>
          <p:nvPr>
            <p:ph sz="half" idx="1"/>
          </p:nvPr>
        </p:nvSpPr>
        <p:spPr>
          <a:xfrm>
            <a:off x="160704" y="1373881"/>
            <a:ext cx="7181539" cy="4785485"/>
          </a:xfrm>
        </p:spPr>
        <p:txBody>
          <a:bodyPr/>
          <a:lstStyle/>
          <a:p>
            <a:r>
              <a:rPr lang="en-US" dirty="0">
                <a:latin typeface="+mn-lt"/>
              </a:rPr>
              <a:t>Histogram of oriented gradients compute gradient orientations and magnitudes in localized regions of an image, then aggregating them into histograms</a:t>
            </a:r>
          </a:p>
          <a:p>
            <a:pPr lvl="1">
              <a:buFont typeface="Courier New" panose="020B0604020202020204" pitchFamily="34" charset="0"/>
              <a:buChar char="o"/>
            </a:pPr>
            <a:r>
              <a:rPr lang="en-US" sz="2800" dirty="0"/>
              <a:t>It is effective in highlighting edge structures and textures, which are crucial in detecting tumor boundaries, microcalcifications, and abnormal cell growth</a:t>
            </a:r>
          </a:p>
          <a:p>
            <a:endParaRPr lang="en-US" dirty="0">
              <a:latin typeface="+mn-lt"/>
            </a:endParaRPr>
          </a:p>
          <a:p>
            <a:endParaRPr lang="en-US" sz="2200" dirty="0"/>
          </a:p>
          <a:p>
            <a:endParaRPr lang="en-US" sz="2200" dirty="0"/>
          </a:p>
          <a:p>
            <a:endParaRPr lang="en-US" sz="2200" dirty="0"/>
          </a:p>
          <a:p>
            <a:pPr marL="0" indent="0">
              <a:buNone/>
            </a:pPr>
            <a:endParaRPr lang="en-US" b="1" dirty="0"/>
          </a:p>
        </p:txBody>
      </p:sp>
      <p:pic>
        <p:nvPicPr>
          <p:cNvPr id="7" name="Picture 6" descr="A collage of images of symbols&#10;&#10;AI-generated content may be incorrect.">
            <a:extLst>
              <a:ext uri="{FF2B5EF4-FFF2-40B4-BE49-F238E27FC236}">
                <a16:creationId xmlns:a16="http://schemas.microsoft.com/office/drawing/2014/main" id="{B82A0E4D-9C32-35EC-5AEF-854DF2A26647}"/>
              </a:ext>
            </a:extLst>
          </p:cNvPr>
          <p:cNvPicPr>
            <a:picLocks noChangeAspect="1"/>
          </p:cNvPicPr>
          <p:nvPr/>
        </p:nvPicPr>
        <p:blipFill>
          <a:blip r:embed="rId2"/>
          <a:stretch>
            <a:fillRect/>
          </a:stretch>
        </p:blipFill>
        <p:spPr>
          <a:xfrm>
            <a:off x="7342907" y="0"/>
            <a:ext cx="4421035" cy="2284664"/>
          </a:xfrm>
          <a:prstGeom prst="rect">
            <a:avLst/>
          </a:prstGeom>
        </p:spPr>
      </p:pic>
      <p:pic>
        <p:nvPicPr>
          <p:cNvPr id="8" name="Picture 7" descr="A collage of images of symbols&#10;&#10;AI-generated content may be incorrect.">
            <a:extLst>
              <a:ext uri="{FF2B5EF4-FFF2-40B4-BE49-F238E27FC236}">
                <a16:creationId xmlns:a16="http://schemas.microsoft.com/office/drawing/2014/main" id="{382A4B7C-F685-4E06-AC10-9071581777F3}"/>
              </a:ext>
            </a:extLst>
          </p:cNvPr>
          <p:cNvPicPr>
            <a:picLocks noChangeAspect="1"/>
          </p:cNvPicPr>
          <p:nvPr/>
        </p:nvPicPr>
        <p:blipFill>
          <a:blip r:embed="rId3"/>
          <a:stretch>
            <a:fillRect/>
          </a:stretch>
        </p:blipFill>
        <p:spPr>
          <a:xfrm>
            <a:off x="7474040" y="2110238"/>
            <a:ext cx="4286582" cy="2362941"/>
          </a:xfrm>
          <a:prstGeom prst="rect">
            <a:avLst/>
          </a:prstGeom>
        </p:spPr>
      </p:pic>
      <p:pic>
        <p:nvPicPr>
          <p:cNvPr id="9" name="Picture 8" descr="A collage of images of a person&amp;#39;s face&#10;&#10;AI-generated content may be incorrect.">
            <a:extLst>
              <a:ext uri="{FF2B5EF4-FFF2-40B4-BE49-F238E27FC236}">
                <a16:creationId xmlns:a16="http://schemas.microsoft.com/office/drawing/2014/main" id="{57045AA8-CB0B-0364-1F5B-F77752F78907}"/>
              </a:ext>
            </a:extLst>
          </p:cNvPr>
          <p:cNvPicPr>
            <a:picLocks noChangeAspect="1"/>
          </p:cNvPicPr>
          <p:nvPr/>
        </p:nvPicPr>
        <p:blipFill>
          <a:blip r:embed="rId4"/>
          <a:stretch>
            <a:fillRect/>
          </a:stretch>
        </p:blipFill>
        <p:spPr>
          <a:xfrm>
            <a:off x="7608522" y="4473179"/>
            <a:ext cx="4155420" cy="2384107"/>
          </a:xfrm>
          <a:prstGeom prst="rect">
            <a:avLst/>
          </a:prstGeom>
        </p:spPr>
      </p:pic>
    </p:spTree>
    <p:extLst>
      <p:ext uri="{BB962C8B-B14F-4D97-AF65-F5344CB8AC3E}">
        <p14:creationId xmlns:p14="http://schemas.microsoft.com/office/powerpoint/2010/main" val="2005970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3CA5-8770-C14D-AA8F-67B3C6B0B12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F227F97-547A-BD45-83D3-750EEA3DEC57}"/>
              </a:ext>
            </a:extLst>
          </p:cNvPr>
          <p:cNvSpPr>
            <a:spLocks noGrp="1"/>
          </p:cNvSpPr>
          <p:nvPr>
            <p:ph sz="half" idx="1"/>
          </p:nvPr>
        </p:nvSpPr>
        <p:spPr/>
        <p:txBody>
          <a:bodyPr/>
          <a:lstStyle/>
          <a:p>
            <a:r>
              <a:rPr lang="en-US" dirty="0"/>
              <a:t>Every 1 in 8 women in the United States will develop breast cancer in her lifetime.</a:t>
            </a:r>
          </a:p>
          <a:p>
            <a:pPr lvl="1">
              <a:buFont typeface="Courier New" panose="020B0604020202020204" pitchFamily="34" charset="0"/>
              <a:buChar char="o"/>
            </a:pPr>
            <a:r>
              <a:rPr lang="en-US" dirty="0"/>
              <a:t>310,720 women and 2,800 men are expected to be diagnosed with invasive breast cancer in 2024.</a:t>
            </a:r>
          </a:p>
          <a:p>
            <a:r>
              <a:rPr lang="en-US" dirty="0"/>
              <a:t>Early cancer detection will </a:t>
            </a:r>
            <a:r>
              <a:rPr lang="en-US" dirty="0">
                <a:ea typeface="+mn-lt"/>
                <a:cs typeface="+mn-lt"/>
              </a:rPr>
              <a:t>reduce emotional distress and improve treatment outcomes.</a:t>
            </a:r>
          </a:p>
          <a:p>
            <a:pPr lvl="1">
              <a:buFont typeface="Courier New" panose="020B0604020202020204" pitchFamily="34" charset="0"/>
              <a:buChar char="o"/>
            </a:pPr>
            <a:r>
              <a:rPr lang="en-US" dirty="0">
                <a:latin typeface="Aptos" panose="020B0004020202020204"/>
                <a:cs typeface="Times New Roman"/>
              </a:rPr>
              <a:t>From 1989 to 2021, advancements in early detection and cancer therapies have significantly improved the outcomes, leading to a remarkable 42% decline in breast cancer-related deaths among women.</a:t>
            </a:r>
            <a:endParaRPr lang="en-US" dirty="0">
              <a:latin typeface="Aptos" panose="020B0004020202020204"/>
            </a:endParaRPr>
          </a:p>
          <a:p>
            <a:endParaRPr lang="en-US" dirty="0"/>
          </a:p>
        </p:txBody>
      </p:sp>
    </p:spTree>
    <p:extLst>
      <p:ext uri="{BB962C8B-B14F-4D97-AF65-F5344CB8AC3E}">
        <p14:creationId xmlns:p14="http://schemas.microsoft.com/office/powerpoint/2010/main" val="1730452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4742E-DE12-6991-A4DB-842BC6419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1D8B3-EC72-C0EB-7338-E2929B67FB17}"/>
              </a:ext>
            </a:extLst>
          </p:cNvPr>
          <p:cNvSpPr>
            <a:spLocks noGrp="1"/>
          </p:cNvSpPr>
          <p:nvPr>
            <p:ph type="title"/>
          </p:nvPr>
        </p:nvSpPr>
        <p:spPr/>
        <p:txBody>
          <a:bodyPr/>
          <a:lstStyle/>
          <a:p>
            <a:r>
              <a:rPr lang="en-US" dirty="0"/>
              <a:t>Methodology – Learning Model</a:t>
            </a:r>
          </a:p>
        </p:txBody>
      </p:sp>
      <p:sp>
        <p:nvSpPr>
          <p:cNvPr id="3" name="Content Placeholder 2">
            <a:extLst>
              <a:ext uri="{FF2B5EF4-FFF2-40B4-BE49-F238E27FC236}">
                <a16:creationId xmlns:a16="http://schemas.microsoft.com/office/drawing/2014/main" id="{6D1F7194-BE62-3A9A-91AB-4F6124A5AF14}"/>
              </a:ext>
            </a:extLst>
          </p:cNvPr>
          <p:cNvSpPr>
            <a:spLocks noGrp="1"/>
          </p:cNvSpPr>
          <p:nvPr>
            <p:ph sz="half" idx="1"/>
          </p:nvPr>
        </p:nvSpPr>
        <p:spPr/>
        <p:txBody>
          <a:bodyPr/>
          <a:lstStyle/>
          <a:p>
            <a:r>
              <a:rPr lang="en-US" dirty="0"/>
              <a:t>Base Model – Conventional Neutral Network (CNN)</a:t>
            </a:r>
          </a:p>
          <a:p>
            <a:r>
              <a:rPr lang="en-US" dirty="0"/>
              <a:t>ResNet50</a:t>
            </a:r>
          </a:p>
        </p:txBody>
      </p:sp>
    </p:spTree>
    <p:extLst>
      <p:ext uri="{BB962C8B-B14F-4D97-AF65-F5344CB8AC3E}">
        <p14:creationId xmlns:p14="http://schemas.microsoft.com/office/powerpoint/2010/main" val="288348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EF7B7-29BC-4B65-2DF9-A8F43601C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28848-D7FC-48A3-A38B-DFEB3A6EABB7}"/>
              </a:ext>
            </a:extLst>
          </p:cNvPr>
          <p:cNvSpPr>
            <a:spLocks noGrp="1"/>
          </p:cNvSpPr>
          <p:nvPr>
            <p:ph type="title"/>
          </p:nvPr>
        </p:nvSpPr>
        <p:spPr/>
        <p:txBody>
          <a:bodyPr/>
          <a:lstStyle/>
          <a:p>
            <a:r>
              <a:rPr lang="en-US" dirty="0"/>
              <a:t>CNN</a:t>
            </a:r>
          </a:p>
        </p:txBody>
      </p:sp>
      <p:graphicFrame>
        <p:nvGraphicFramePr>
          <p:cNvPr id="6" name="Content Placeholder 3">
            <a:extLst>
              <a:ext uri="{FF2B5EF4-FFF2-40B4-BE49-F238E27FC236}">
                <a16:creationId xmlns:a16="http://schemas.microsoft.com/office/drawing/2014/main" id="{16BA3F31-4736-2249-83B8-2E0172205BEE}"/>
              </a:ext>
            </a:extLst>
          </p:cNvPr>
          <p:cNvGraphicFramePr>
            <a:graphicFrameLocks noGrp="1"/>
          </p:cNvGraphicFramePr>
          <p:nvPr>
            <p:ph sz="half" idx="1"/>
            <p:extLst>
              <p:ext uri="{D42A27DB-BD31-4B8C-83A1-F6EECF244321}">
                <p14:modId xmlns:p14="http://schemas.microsoft.com/office/powerpoint/2010/main" val="3227414697"/>
              </p:ext>
            </p:extLst>
          </p:nvPr>
        </p:nvGraphicFramePr>
        <p:xfrm>
          <a:off x="960120" y="1209358"/>
          <a:ext cx="10515600" cy="4784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4493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1A84A-7382-0714-47AB-595193988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AA77D0-6A0B-7CC7-4885-FC7935299885}"/>
              </a:ext>
            </a:extLst>
          </p:cNvPr>
          <p:cNvSpPr>
            <a:spLocks noGrp="1"/>
          </p:cNvSpPr>
          <p:nvPr>
            <p:ph type="title"/>
          </p:nvPr>
        </p:nvSpPr>
        <p:spPr/>
        <p:txBody>
          <a:bodyPr/>
          <a:lstStyle/>
          <a:p>
            <a:r>
              <a:rPr lang="en-US" sz="4400" dirty="0"/>
              <a:t>CNN</a:t>
            </a:r>
            <a:endParaRPr lang="en-US" dirty="0"/>
          </a:p>
        </p:txBody>
      </p:sp>
      <p:sp>
        <p:nvSpPr>
          <p:cNvPr id="4" name="Content Placeholder 2">
            <a:extLst>
              <a:ext uri="{FF2B5EF4-FFF2-40B4-BE49-F238E27FC236}">
                <a16:creationId xmlns:a16="http://schemas.microsoft.com/office/drawing/2014/main" id="{62691250-F224-E43E-1B52-E32453EB341B}"/>
              </a:ext>
            </a:extLst>
          </p:cNvPr>
          <p:cNvSpPr txBox="1">
            <a:spLocks/>
          </p:cNvSpPr>
          <p:nvPr/>
        </p:nvSpPr>
        <p:spPr>
          <a:xfrm>
            <a:off x="5250106" y="586822"/>
            <a:ext cx="6106742" cy="218137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The whole dataset is split into 80% train set,10% validation set and remaining as test set.</a:t>
            </a:r>
          </a:p>
          <a:p>
            <a:r>
              <a:rPr lang="en-US" sz="1400"/>
              <a:t>The CNN model is applied on HOG original images, HOG negative and HOG AHE images.</a:t>
            </a:r>
          </a:p>
          <a:p>
            <a:r>
              <a:rPr lang="en-US" sz="1400"/>
              <a:t>Feature extraction process using HOG is effective and consistent,HOG Negative performs slightly better on the test set (81.16%) than the others having the highest generalization ability.</a:t>
            </a:r>
          </a:p>
          <a:p>
            <a:endParaRPr lang="en-US" sz="900" dirty="0"/>
          </a:p>
        </p:txBody>
      </p:sp>
      <p:graphicFrame>
        <p:nvGraphicFramePr>
          <p:cNvPr id="10" name="Table 9">
            <a:extLst>
              <a:ext uri="{FF2B5EF4-FFF2-40B4-BE49-F238E27FC236}">
                <a16:creationId xmlns:a16="http://schemas.microsoft.com/office/drawing/2014/main" id="{AB90AE40-C65F-4F63-0ED1-69826E721CA4}"/>
              </a:ext>
            </a:extLst>
          </p:cNvPr>
          <p:cNvGraphicFramePr>
            <a:graphicFrameLocks noGrp="1"/>
          </p:cNvGraphicFramePr>
          <p:nvPr>
            <p:extLst>
              <p:ext uri="{D42A27DB-BD31-4B8C-83A1-F6EECF244321}">
                <p14:modId xmlns:p14="http://schemas.microsoft.com/office/powerpoint/2010/main" val="72365157"/>
              </p:ext>
            </p:extLst>
          </p:nvPr>
        </p:nvGraphicFramePr>
        <p:xfrm>
          <a:off x="1402009" y="2707408"/>
          <a:ext cx="9472260" cy="2240362"/>
        </p:xfrm>
        <a:graphic>
          <a:graphicData uri="http://schemas.openxmlformats.org/drawingml/2006/table">
            <a:tbl>
              <a:tblPr firstRow="1" bandRow="1">
                <a:solidFill>
                  <a:srgbClr val="F2F2F2">
                    <a:alpha val="30196"/>
                  </a:srgbClr>
                </a:solidFill>
                <a:tableStyleId>{5C22544A-7EE6-4342-B048-85BDC9FD1C3A}</a:tableStyleId>
              </a:tblPr>
              <a:tblGrid>
                <a:gridCol w="2512305">
                  <a:extLst>
                    <a:ext uri="{9D8B030D-6E8A-4147-A177-3AD203B41FA5}">
                      <a16:colId xmlns:a16="http://schemas.microsoft.com/office/drawing/2014/main" val="524599916"/>
                    </a:ext>
                  </a:extLst>
                </a:gridCol>
                <a:gridCol w="2387229">
                  <a:extLst>
                    <a:ext uri="{9D8B030D-6E8A-4147-A177-3AD203B41FA5}">
                      <a16:colId xmlns:a16="http://schemas.microsoft.com/office/drawing/2014/main" val="1411027347"/>
                    </a:ext>
                  </a:extLst>
                </a:gridCol>
                <a:gridCol w="2613171">
                  <a:extLst>
                    <a:ext uri="{9D8B030D-6E8A-4147-A177-3AD203B41FA5}">
                      <a16:colId xmlns:a16="http://schemas.microsoft.com/office/drawing/2014/main" val="3330014769"/>
                    </a:ext>
                  </a:extLst>
                </a:gridCol>
                <a:gridCol w="1959555">
                  <a:extLst>
                    <a:ext uri="{9D8B030D-6E8A-4147-A177-3AD203B41FA5}">
                      <a16:colId xmlns:a16="http://schemas.microsoft.com/office/drawing/2014/main" val="115557315"/>
                    </a:ext>
                  </a:extLst>
                </a:gridCol>
              </a:tblGrid>
              <a:tr h="957574">
                <a:tc>
                  <a:txBody>
                    <a:bodyPr/>
                    <a:lstStyle/>
                    <a:p>
                      <a:endParaRPr lang="en-US" sz="2100" b="0" cap="none" spc="0" dirty="0">
                        <a:solidFill>
                          <a:schemeClr val="bg1"/>
                        </a:solidFill>
                      </a:endParaRPr>
                    </a:p>
                  </a:txBody>
                  <a:tcPr marL="176157" marR="135506" marT="135506" marB="135506"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r>
                        <a:rPr lang="en-US" sz="2100" b="0" cap="none" spc="0">
                          <a:solidFill>
                            <a:schemeClr val="bg1"/>
                          </a:solidFill>
                        </a:rPr>
                        <a:t>HOG Original</a:t>
                      </a:r>
                    </a:p>
                  </a:txBody>
                  <a:tcPr marL="176157" marR="135506" marT="135506" marB="135506"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100" b="0" cap="none" spc="0">
                          <a:solidFill>
                            <a:schemeClr val="bg1"/>
                          </a:solidFill>
                        </a:rPr>
                        <a:t>HOG Negative</a:t>
                      </a:r>
                    </a:p>
                  </a:txBody>
                  <a:tcPr marL="176157" marR="135506" marT="135506" marB="135506"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2100" b="0" cap="none" spc="0">
                          <a:solidFill>
                            <a:schemeClr val="bg1"/>
                          </a:solidFill>
                        </a:rPr>
                        <a:t>HOG AHE</a:t>
                      </a:r>
                    </a:p>
                  </a:txBody>
                  <a:tcPr marL="176157" marR="135506" marT="135506" marB="135506"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456924887"/>
                  </a:ext>
                </a:extLst>
              </a:tr>
              <a:tr h="641394">
                <a:tc>
                  <a:txBody>
                    <a:bodyPr/>
                    <a:lstStyle/>
                    <a:p>
                      <a:pPr lvl="0">
                        <a:buNone/>
                      </a:pPr>
                      <a:r>
                        <a:rPr lang="en-US" sz="2100" cap="none" spc="0">
                          <a:solidFill>
                            <a:schemeClr val="tx1"/>
                          </a:solidFill>
                        </a:rPr>
                        <a:t>Train Set</a:t>
                      </a:r>
                    </a:p>
                  </a:txBody>
                  <a:tcPr marL="176157" marR="135506" marT="135506" marB="135506">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100" cap="none" spc="0">
                          <a:solidFill>
                            <a:schemeClr val="tx1"/>
                          </a:solidFill>
                        </a:rPr>
                        <a:t>85.11</a:t>
                      </a:r>
                    </a:p>
                  </a:txBody>
                  <a:tcPr marL="176157" marR="135506" marT="135506" marB="135506">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100" cap="none" spc="0">
                          <a:solidFill>
                            <a:schemeClr val="tx1"/>
                          </a:solidFill>
                        </a:rPr>
                        <a:t>85.14</a:t>
                      </a:r>
                    </a:p>
                  </a:txBody>
                  <a:tcPr marL="176157" marR="135506" marT="135506" marB="135506">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US" sz="2100" cap="none" spc="0">
                          <a:solidFill>
                            <a:schemeClr val="tx1"/>
                          </a:solidFill>
                        </a:rPr>
                        <a:t>84.97</a:t>
                      </a:r>
                    </a:p>
                  </a:txBody>
                  <a:tcPr marL="176157" marR="135506" marT="135506" marB="135506">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60425920"/>
                  </a:ext>
                </a:extLst>
              </a:tr>
              <a:tr h="641394">
                <a:tc>
                  <a:txBody>
                    <a:bodyPr/>
                    <a:lstStyle/>
                    <a:p>
                      <a:pPr lvl="0">
                        <a:buNone/>
                      </a:pPr>
                      <a:r>
                        <a:rPr lang="en-US" sz="2100" cap="none" spc="0">
                          <a:solidFill>
                            <a:schemeClr val="tx1"/>
                          </a:solidFill>
                        </a:rPr>
                        <a:t>Test Set</a:t>
                      </a:r>
                    </a:p>
                  </a:txBody>
                  <a:tcPr marL="176157" marR="135506" marT="135506" marB="135506">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80.48</a:t>
                      </a:r>
                    </a:p>
                  </a:txBody>
                  <a:tcPr marL="176157" marR="135506" marT="135506" marB="135506">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81.16</a:t>
                      </a:r>
                    </a:p>
                  </a:txBody>
                  <a:tcPr marL="176157" marR="135506" marT="135506" marB="135506">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79.89</a:t>
                      </a:r>
                    </a:p>
                  </a:txBody>
                  <a:tcPr marL="176157" marR="135506" marT="135506" marB="135506">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70020208"/>
                  </a:ext>
                </a:extLst>
              </a:tr>
            </a:tbl>
          </a:graphicData>
        </a:graphic>
      </p:graphicFrame>
    </p:spTree>
    <p:extLst>
      <p:ext uri="{BB962C8B-B14F-4D97-AF65-F5344CB8AC3E}">
        <p14:creationId xmlns:p14="http://schemas.microsoft.com/office/powerpoint/2010/main" val="2308737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9AE7-2025-4B44-4178-070E0E003A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5E55F-B323-A12D-ACD5-CC56D5BC5678}"/>
              </a:ext>
            </a:extLst>
          </p:cNvPr>
          <p:cNvSpPr>
            <a:spLocks noGrp="1"/>
          </p:cNvSpPr>
          <p:nvPr>
            <p:ph type="title"/>
          </p:nvPr>
        </p:nvSpPr>
        <p:spPr/>
        <p:txBody>
          <a:bodyPr/>
          <a:lstStyle/>
          <a:p>
            <a:r>
              <a:rPr lang="en-US" dirty="0"/>
              <a:t>CNN</a:t>
            </a:r>
          </a:p>
        </p:txBody>
      </p:sp>
      <p:pic>
        <p:nvPicPr>
          <p:cNvPr id="6" name="Content Placeholder 7">
            <a:extLst>
              <a:ext uri="{FF2B5EF4-FFF2-40B4-BE49-F238E27FC236}">
                <a16:creationId xmlns:a16="http://schemas.microsoft.com/office/drawing/2014/main" id="{2B294F18-51E5-9072-66DA-516B6C411B30}"/>
              </a:ext>
            </a:extLst>
          </p:cNvPr>
          <p:cNvPicPr>
            <a:picLocks noGrp="1" noChangeAspect="1"/>
          </p:cNvPicPr>
          <p:nvPr>
            <p:ph idx="1"/>
          </p:nvPr>
        </p:nvPicPr>
        <p:blipFill>
          <a:blip r:embed="rId2"/>
          <a:stretch>
            <a:fillRect/>
          </a:stretch>
        </p:blipFill>
        <p:spPr>
          <a:xfrm>
            <a:off x="1254760" y="1139644"/>
            <a:ext cx="9260840" cy="4987830"/>
          </a:xfrm>
        </p:spPr>
      </p:pic>
    </p:spTree>
    <p:extLst>
      <p:ext uri="{BB962C8B-B14F-4D97-AF65-F5344CB8AC3E}">
        <p14:creationId xmlns:p14="http://schemas.microsoft.com/office/powerpoint/2010/main" val="2003276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21FD9-7BD8-19B7-0E03-730F0F7C30B4}"/>
              </a:ext>
            </a:extLst>
          </p:cNvPr>
          <p:cNvSpPr>
            <a:spLocks noGrp="1"/>
          </p:cNvSpPr>
          <p:nvPr>
            <p:ph type="title"/>
          </p:nvPr>
        </p:nvSpPr>
        <p:spPr/>
        <p:txBody>
          <a:bodyPr/>
          <a:lstStyle/>
          <a:p>
            <a:r>
              <a:rPr lang="en-US" dirty="0"/>
              <a:t>RESNET50 MODEL</a:t>
            </a:r>
            <a:endParaRPr lang="en-IN" dirty="0"/>
          </a:p>
        </p:txBody>
      </p:sp>
      <p:graphicFrame>
        <p:nvGraphicFramePr>
          <p:cNvPr id="4" name="Content Placeholder 3">
            <a:extLst>
              <a:ext uri="{FF2B5EF4-FFF2-40B4-BE49-F238E27FC236}">
                <a16:creationId xmlns:a16="http://schemas.microsoft.com/office/drawing/2014/main" id="{652BBCB8-6B90-F234-72C4-A14F1BB10D51}"/>
              </a:ext>
            </a:extLst>
          </p:cNvPr>
          <p:cNvGraphicFramePr>
            <a:graphicFrameLocks noGrp="1"/>
          </p:cNvGraphicFramePr>
          <p:nvPr>
            <p:ph idx="1"/>
            <p:extLst>
              <p:ext uri="{D42A27DB-BD31-4B8C-83A1-F6EECF244321}">
                <p14:modId xmlns:p14="http://schemas.microsoft.com/office/powerpoint/2010/main" val="2165294078"/>
              </p:ext>
            </p:extLst>
          </p:nvPr>
        </p:nvGraphicFramePr>
        <p:xfrm>
          <a:off x="1448140" y="1329803"/>
          <a:ext cx="8956333" cy="4710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8137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A3E1-D26F-9FA4-34F8-A470F09ACB83}"/>
              </a:ext>
            </a:extLst>
          </p:cNvPr>
          <p:cNvSpPr>
            <a:spLocks noGrp="1"/>
          </p:cNvSpPr>
          <p:nvPr>
            <p:ph type="title"/>
          </p:nvPr>
        </p:nvSpPr>
        <p:spPr/>
        <p:txBody>
          <a:bodyPr/>
          <a:lstStyle/>
          <a:p>
            <a:r>
              <a:rPr lang="en-US" dirty="0"/>
              <a:t>RESNET50</a:t>
            </a:r>
            <a:endParaRPr lang="en-IN" dirty="0"/>
          </a:p>
        </p:txBody>
      </p:sp>
      <p:sp>
        <p:nvSpPr>
          <p:cNvPr id="4" name="Content Placeholder 2">
            <a:extLst>
              <a:ext uri="{FF2B5EF4-FFF2-40B4-BE49-F238E27FC236}">
                <a16:creationId xmlns:a16="http://schemas.microsoft.com/office/drawing/2014/main" id="{4164C2E8-E766-4180-3D79-23BC917F6C4E}"/>
              </a:ext>
            </a:extLst>
          </p:cNvPr>
          <p:cNvSpPr txBox="1">
            <a:spLocks/>
          </p:cNvSpPr>
          <p:nvPr/>
        </p:nvSpPr>
        <p:spPr>
          <a:xfrm>
            <a:off x="5147132" y="166280"/>
            <a:ext cx="6106742" cy="218137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Franklin Gothic Book" panose="020B05030201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The Resnet model is applied on original images, negative and AHE images. (HOG – Overfitting Conditions)</a:t>
            </a:r>
          </a:p>
          <a:p>
            <a:r>
              <a:rPr lang="en-US" sz="1600"/>
              <a:t>Excellent performance, with test accuracy ranging from 96.67% to 97.84%.</a:t>
            </a:r>
          </a:p>
          <a:p>
            <a:r>
              <a:rPr lang="en-US" sz="1600"/>
              <a:t>Negative Images (97.84%) performed the best on the test set.</a:t>
            </a:r>
          </a:p>
          <a:p>
            <a:r>
              <a:rPr lang="en-US" sz="1600"/>
              <a:t>ResNet50 is generalizing well to unseen data.</a:t>
            </a:r>
          </a:p>
          <a:p>
            <a:endParaRPr lang="en-US" sz="1400"/>
          </a:p>
          <a:p>
            <a:endParaRPr lang="en-US" sz="900" dirty="0"/>
          </a:p>
        </p:txBody>
      </p:sp>
      <p:graphicFrame>
        <p:nvGraphicFramePr>
          <p:cNvPr id="5" name="Table 4">
            <a:extLst>
              <a:ext uri="{FF2B5EF4-FFF2-40B4-BE49-F238E27FC236}">
                <a16:creationId xmlns:a16="http://schemas.microsoft.com/office/drawing/2014/main" id="{65F71701-C6A9-6527-D730-39F04F6C8224}"/>
              </a:ext>
            </a:extLst>
          </p:cNvPr>
          <p:cNvGraphicFramePr>
            <a:graphicFrameLocks noGrp="1"/>
          </p:cNvGraphicFramePr>
          <p:nvPr>
            <p:extLst>
              <p:ext uri="{D42A27DB-BD31-4B8C-83A1-F6EECF244321}">
                <p14:modId xmlns:p14="http://schemas.microsoft.com/office/powerpoint/2010/main" val="3771476912"/>
              </p:ext>
            </p:extLst>
          </p:nvPr>
        </p:nvGraphicFramePr>
        <p:xfrm>
          <a:off x="1836698" y="2668739"/>
          <a:ext cx="8226456" cy="1832055"/>
        </p:xfrm>
        <a:graphic>
          <a:graphicData uri="http://schemas.openxmlformats.org/drawingml/2006/table">
            <a:tbl>
              <a:tblPr firstRow="1" bandRow="1">
                <a:tableStyleId>{5C22544A-7EE6-4342-B048-85BDC9FD1C3A}</a:tableStyleId>
              </a:tblPr>
              <a:tblGrid>
                <a:gridCol w="2056614">
                  <a:extLst>
                    <a:ext uri="{9D8B030D-6E8A-4147-A177-3AD203B41FA5}">
                      <a16:colId xmlns:a16="http://schemas.microsoft.com/office/drawing/2014/main" val="524599916"/>
                    </a:ext>
                  </a:extLst>
                </a:gridCol>
                <a:gridCol w="2056614">
                  <a:extLst>
                    <a:ext uri="{9D8B030D-6E8A-4147-A177-3AD203B41FA5}">
                      <a16:colId xmlns:a16="http://schemas.microsoft.com/office/drawing/2014/main" val="1411027347"/>
                    </a:ext>
                  </a:extLst>
                </a:gridCol>
                <a:gridCol w="2056614">
                  <a:extLst>
                    <a:ext uri="{9D8B030D-6E8A-4147-A177-3AD203B41FA5}">
                      <a16:colId xmlns:a16="http://schemas.microsoft.com/office/drawing/2014/main" val="3330014769"/>
                    </a:ext>
                  </a:extLst>
                </a:gridCol>
                <a:gridCol w="2056614">
                  <a:extLst>
                    <a:ext uri="{9D8B030D-6E8A-4147-A177-3AD203B41FA5}">
                      <a16:colId xmlns:a16="http://schemas.microsoft.com/office/drawing/2014/main" val="115557315"/>
                    </a:ext>
                  </a:extLst>
                </a:gridCol>
              </a:tblGrid>
              <a:tr h="610685">
                <a:tc>
                  <a:txBody>
                    <a:bodyPr/>
                    <a:lstStyle/>
                    <a:p>
                      <a:endParaRPr lang="en-US"/>
                    </a:p>
                  </a:txBody>
                  <a:tcPr/>
                </a:tc>
                <a:tc>
                  <a:txBody>
                    <a:bodyPr/>
                    <a:lstStyle/>
                    <a:p>
                      <a:r>
                        <a:rPr lang="en-US"/>
                        <a:t>Original Images</a:t>
                      </a:r>
                    </a:p>
                  </a:txBody>
                  <a:tcPr/>
                </a:tc>
                <a:tc>
                  <a:txBody>
                    <a:bodyPr/>
                    <a:lstStyle/>
                    <a:p>
                      <a:r>
                        <a:rPr lang="en-US"/>
                        <a:t>Negative Images</a:t>
                      </a:r>
                    </a:p>
                  </a:txBody>
                  <a:tcPr/>
                </a:tc>
                <a:tc>
                  <a:txBody>
                    <a:bodyPr/>
                    <a:lstStyle/>
                    <a:p>
                      <a:r>
                        <a:rPr lang="en-US"/>
                        <a:t>AHE Images</a:t>
                      </a:r>
                    </a:p>
                  </a:txBody>
                  <a:tcPr/>
                </a:tc>
                <a:extLst>
                  <a:ext uri="{0D108BD9-81ED-4DB2-BD59-A6C34878D82A}">
                    <a16:rowId xmlns:a16="http://schemas.microsoft.com/office/drawing/2014/main" val="1456924887"/>
                  </a:ext>
                </a:extLst>
              </a:tr>
              <a:tr h="610685">
                <a:tc>
                  <a:txBody>
                    <a:bodyPr/>
                    <a:lstStyle/>
                    <a:p>
                      <a:pPr lvl="0">
                        <a:buNone/>
                      </a:pPr>
                      <a:r>
                        <a:rPr lang="en-US"/>
                        <a:t>Train Set</a:t>
                      </a:r>
                    </a:p>
                  </a:txBody>
                  <a:tcPr/>
                </a:tc>
                <a:tc>
                  <a:txBody>
                    <a:bodyPr/>
                    <a:lstStyle/>
                    <a:p>
                      <a:r>
                        <a:rPr lang="en-US"/>
                        <a:t>99.57</a:t>
                      </a:r>
                    </a:p>
                  </a:txBody>
                  <a:tcPr/>
                </a:tc>
                <a:tc>
                  <a:txBody>
                    <a:bodyPr/>
                    <a:lstStyle/>
                    <a:p>
                      <a:r>
                        <a:rPr lang="en-US"/>
                        <a:t>99.67</a:t>
                      </a:r>
                    </a:p>
                  </a:txBody>
                  <a:tcPr/>
                </a:tc>
                <a:tc>
                  <a:txBody>
                    <a:bodyPr/>
                    <a:lstStyle/>
                    <a:p>
                      <a:r>
                        <a:rPr lang="en-US"/>
                        <a:t>99.79</a:t>
                      </a:r>
                    </a:p>
                  </a:txBody>
                  <a:tcPr/>
                </a:tc>
                <a:extLst>
                  <a:ext uri="{0D108BD9-81ED-4DB2-BD59-A6C34878D82A}">
                    <a16:rowId xmlns:a16="http://schemas.microsoft.com/office/drawing/2014/main" val="60425920"/>
                  </a:ext>
                </a:extLst>
              </a:tr>
              <a:tr h="610685">
                <a:tc>
                  <a:txBody>
                    <a:bodyPr/>
                    <a:lstStyle/>
                    <a:p>
                      <a:pPr lvl="0">
                        <a:buNone/>
                      </a:pPr>
                      <a:r>
                        <a:rPr lang="en-US"/>
                        <a:t>Test Set</a:t>
                      </a:r>
                    </a:p>
                  </a:txBody>
                  <a:tcPr/>
                </a:tc>
                <a:tc>
                  <a:txBody>
                    <a:bodyPr/>
                    <a:lstStyle/>
                    <a:p>
                      <a:r>
                        <a:rPr lang="en-US"/>
                        <a:t>96.67</a:t>
                      </a:r>
                    </a:p>
                  </a:txBody>
                  <a:tcPr/>
                </a:tc>
                <a:tc>
                  <a:txBody>
                    <a:bodyPr/>
                    <a:lstStyle/>
                    <a:p>
                      <a:r>
                        <a:rPr lang="en-US"/>
                        <a:t>97.84</a:t>
                      </a:r>
                    </a:p>
                  </a:txBody>
                  <a:tcPr/>
                </a:tc>
                <a:tc>
                  <a:txBody>
                    <a:bodyPr/>
                    <a:lstStyle/>
                    <a:p>
                      <a:r>
                        <a:rPr lang="en-US" dirty="0"/>
                        <a:t>96.71</a:t>
                      </a:r>
                    </a:p>
                  </a:txBody>
                  <a:tcPr/>
                </a:tc>
                <a:extLst>
                  <a:ext uri="{0D108BD9-81ED-4DB2-BD59-A6C34878D82A}">
                    <a16:rowId xmlns:a16="http://schemas.microsoft.com/office/drawing/2014/main" val="1070020208"/>
                  </a:ext>
                </a:extLst>
              </a:tr>
            </a:tbl>
          </a:graphicData>
        </a:graphic>
      </p:graphicFrame>
    </p:spTree>
    <p:extLst>
      <p:ext uri="{BB962C8B-B14F-4D97-AF65-F5344CB8AC3E}">
        <p14:creationId xmlns:p14="http://schemas.microsoft.com/office/powerpoint/2010/main" val="744416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7A-CFD4-B2E4-E708-93329E710DDF}"/>
              </a:ext>
            </a:extLst>
          </p:cNvPr>
          <p:cNvSpPr>
            <a:spLocks noGrp="1"/>
          </p:cNvSpPr>
          <p:nvPr>
            <p:ph type="title"/>
          </p:nvPr>
        </p:nvSpPr>
        <p:spPr/>
        <p:txBody>
          <a:bodyPr/>
          <a:lstStyle/>
          <a:p>
            <a:r>
              <a:rPr lang="en-US" dirty="0"/>
              <a:t>RESNET50 MODEL</a:t>
            </a:r>
            <a:endParaRPr lang="en-IN" dirty="0"/>
          </a:p>
        </p:txBody>
      </p:sp>
      <p:pic>
        <p:nvPicPr>
          <p:cNvPr id="4" name="Content Placeholder 5">
            <a:extLst>
              <a:ext uri="{FF2B5EF4-FFF2-40B4-BE49-F238E27FC236}">
                <a16:creationId xmlns:a16="http://schemas.microsoft.com/office/drawing/2014/main" id="{AF83D1BD-FA39-AC7F-DAD6-A10EC4F8660A}"/>
              </a:ext>
            </a:extLst>
          </p:cNvPr>
          <p:cNvPicPr>
            <a:picLocks noGrp="1" noChangeAspect="1"/>
          </p:cNvPicPr>
          <p:nvPr>
            <p:ph idx="1"/>
          </p:nvPr>
        </p:nvPicPr>
        <p:blipFill>
          <a:blip r:embed="rId2"/>
          <a:stretch>
            <a:fillRect/>
          </a:stretch>
        </p:blipFill>
        <p:spPr>
          <a:xfrm>
            <a:off x="1656115" y="1325401"/>
            <a:ext cx="8879770" cy="4830689"/>
          </a:xfrm>
        </p:spPr>
      </p:pic>
    </p:spTree>
    <p:extLst>
      <p:ext uri="{BB962C8B-B14F-4D97-AF65-F5344CB8AC3E}">
        <p14:creationId xmlns:p14="http://schemas.microsoft.com/office/powerpoint/2010/main" val="3500907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45DE-22E8-5392-7E3B-2FA8371C37AD}"/>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656D721B-75C4-6816-8E7C-1675E8DA445E}"/>
              </a:ext>
            </a:extLst>
          </p:cNvPr>
          <p:cNvSpPr>
            <a:spLocks noGrp="1"/>
          </p:cNvSpPr>
          <p:nvPr>
            <p:ph sz="half" idx="1"/>
          </p:nvPr>
        </p:nvSpPr>
        <p:spPr/>
        <p:txBody>
          <a:bodyPr/>
          <a:lstStyle/>
          <a:p>
            <a:r>
              <a:rPr lang="en-US" dirty="0"/>
              <a:t>Test accuracy up to 97.84% model can classify mammogram images into Benign (Non-Cancerous),Malignant (Cancerous)</a:t>
            </a:r>
          </a:p>
          <a:p>
            <a:r>
              <a:rPr lang="en-US" dirty="0"/>
              <a:t>Image preprocessing techniques, the Negative Image transformation performed the best, intensity inversion enhances important feature detection.</a:t>
            </a:r>
          </a:p>
          <a:p>
            <a:r>
              <a:rPr lang="en-US" dirty="0"/>
              <a:t>CNN model achieved a test accuracy of ~80%, ability to extract features well.</a:t>
            </a:r>
          </a:p>
          <a:p>
            <a:r>
              <a:rPr lang="en-US" dirty="0"/>
              <a:t>The low generalization gap (~2-3%) in ResNet50 indicates strong model robustness and minimal overfitting.</a:t>
            </a:r>
          </a:p>
          <a:p>
            <a:endParaRPr lang="en-US" dirty="0"/>
          </a:p>
          <a:p>
            <a:endParaRPr lang="en-US" dirty="0"/>
          </a:p>
          <a:p>
            <a:endParaRPr lang="en-IN" dirty="0"/>
          </a:p>
        </p:txBody>
      </p:sp>
    </p:spTree>
    <p:extLst>
      <p:ext uri="{BB962C8B-B14F-4D97-AF65-F5344CB8AC3E}">
        <p14:creationId xmlns:p14="http://schemas.microsoft.com/office/powerpoint/2010/main" val="631715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8BF3-8F1B-C166-1F12-DB9CBA91E00D}"/>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EDFDCD0C-4F99-8648-B391-1DC53F75E6CE}"/>
              </a:ext>
            </a:extLst>
          </p:cNvPr>
          <p:cNvSpPr>
            <a:spLocks noGrp="1"/>
          </p:cNvSpPr>
          <p:nvPr>
            <p:ph sz="half" idx="1"/>
          </p:nvPr>
        </p:nvSpPr>
        <p:spPr/>
        <p:txBody>
          <a:bodyPr/>
          <a:lstStyle/>
          <a:p>
            <a:pPr marL="0" indent="0">
              <a:buNone/>
            </a:pPr>
            <a:endParaRPr lang="en-US" sz="1200" u="sng" dirty="0">
              <a:latin typeface="Times New Roman"/>
              <a:cs typeface="Times New Roman"/>
            </a:endParaRPr>
          </a:p>
          <a:p>
            <a:pPr fontAlgn="base"/>
            <a:r>
              <a:rPr lang="en-US" sz="1200" dirty="0" err="1">
                <a:latin typeface="Times New Roman"/>
                <a:cs typeface="Times New Roman"/>
              </a:rPr>
              <a:t>Almarri</a:t>
            </a:r>
            <a:r>
              <a:rPr lang="en-US" sz="1200" dirty="0">
                <a:latin typeface="Times New Roman"/>
                <a:cs typeface="Times New Roman"/>
              </a:rPr>
              <a:t>, A., Gupta, G., Kumar, R., Vandana, V., Asiri, F., &amp; Khan, S. B. (2024). The BCPM method: Decoding breast cancer with machine learning. BMC Medical Imaging. </a:t>
            </a:r>
            <a:r>
              <a:rPr lang="en-US" sz="1200" dirty="0">
                <a:latin typeface="Times New Roman"/>
                <a:cs typeface="Times New Roman"/>
                <a:hlinkClick r:id="rId2">
                  <a:extLst>
                    <a:ext uri="{A12FA001-AC4F-418D-AE19-62706E023703}">
                      <ahyp:hlinkClr xmlns:ahyp="http://schemas.microsoft.com/office/drawing/2018/hyperlinkcolor" val="tx"/>
                    </a:ext>
                  </a:extLst>
                </a:hlinkClick>
              </a:rPr>
              <a:t>https://doi.org/10.1186/s12880-024-01402-5</a:t>
            </a:r>
            <a:r>
              <a:rPr lang="en-US" sz="1200" dirty="0">
                <a:latin typeface="Times New Roman"/>
                <a:cs typeface="Times New Roman"/>
              </a:rPr>
              <a:t> </a:t>
            </a:r>
          </a:p>
          <a:p>
            <a:pPr fontAlgn="base"/>
            <a:r>
              <a:rPr lang="en-US" sz="1200" dirty="0">
                <a:latin typeface="Times New Roman"/>
                <a:cs typeface="Times New Roman"/>
              </a:rPr>
              <a:t>Breast Cancer Information, Support &amp; Donations. (n.d.). National Breast Cancer Foundation. Retrieved February 2, 2025, from </a:t>
            </a:r>
            <a:r>
              <a:rPr lang="en-US" sz="1200" dirty="0">
                <a:latin typeface="Times New Roman"/>
                <a:cs typeface="Times New Roman"/>
                <a:hlinkClick r:id="rId3">
                  <a:extLst>
                    <a:ext uri="{A12FA001-AC4F-418D-AE19-62706E023703}">
                      <ahyp:hlinkClr xmlns:ahyp="http://schemas.microsoft.com/office/drawing/2018/hyperlinkcolor" val="tx"/>
                    </a:ext>
                  </a:extLst>
                </a:hlinkClick>
              </a:rPr>
              <a:t>https://www.nationalbreastcancer.org/</a:t>
            </a:r>
            <a:r>
              <a:rPr lang="en-US" sz="1200" dirty="0">
                <a:latin typeface="Times New Roman"/>
                <a:cs typeface="Times New Roman"/>
              </a:rPr>
              <a:t> </a:t>
            </a:r>
          </a:p>
          <a:p>
            <a:pPr fontAlgn="base"/>
            <a:r>
              <a:rPr lang="en-US" sz="1200" dirty="0">
                <a:latin typeface="Times New Roman"/>
                <a:cs typeface="Times New Roman"/>
              </a:rPr>
              <a:t>Iniyan, S., Raja, M. S., </a:t>
            </a:r>
            <a:r>
              <a:rPr lang="en-US" sz="1200" dirty="0" err="1">
                <a:latin typeface="Times New Roman"/>
                <a:cs typeface="Times New Roman"/>
              </a:rPr>
              <a:t>Poonguzhali</a:t>
            </a:r>
            <a:r>
              <a:rPr lang="en-US" sz="1200" dirty="0">
                <a:latin typeface="Times New Roman"/>
                <a:cs typeface="Times New Roman"/>
              </a:rPr>
              <a:t>, R., Vikram, A., Ramesh, J. V. N., Mohanty, S. N., &amp; </a:t>
            </a:r>
            <a:r>
              <a:rPr lang="en-US" sz="1200" dirty="0" err="1">
                <a:latin typeface="Times New Roman"/>
                <a:cs typeface="Times New Roman"/>
              </a:rPr>
              <a:t>Dudekula</a:t>
            </a:r>
            <a:r>
              <a:rPr lang="en-US" sz="1200" dirty="0">
                <a:latin typeface="Times New Roman"/>
                <a:cs typeface="Times New Roman"/>
              </a:rPr>
              <a:t>, K. V. (2024). Enhanced breast cancer diagnosis through integration of computer vision with fusion based joint transfer learning using multi modality medical images. Scientific Reports, 14(1), 28376. </a:t>
            </a:r>
            <a:r>
              <a:rPr lang="en-US" sz="1200" dirty="0">
                <a:latin typeface="Times New Roman"/>
                <a:cs typeface="Times New Roman"/>
                <a:hlinkClick r:id="rId4">
                  <a:extLst>
                    <a:ext uri="{A12FA001-AC4F-418D-AE19-62706E023703}">
                      <ahyp:hlinkClr xmlns:ahyp="http://schemas.microsoft.com/office/drawing/2018/hyperlinkcolor" val="tx"/>
                    </a:ext>
                  </a:extLst>
                </a:hlinkClick>
              </a:rPr>
              <a:t>https://doi.org/10.1038/s41598-024-79363-6</a:t>
            </a:r>
            <a:r>
              <a:rPr lang="en-US" sz="1200" dirty="0">
                <a:latin typeface="Times New Roman"/>
                <a:cs typeface="Times New Roman"/>
              </a:rPr>
              <a:t> </a:t>
            </a:r>
          </a:p>
          <a:p>
            <a:pPr fontAlgn="base"/>
            <a:r>
              <a:rPr lang="en-US" sz="1200" dirty="0">
                <a:latin typeface="Times New Roman"/>
                <a:cs typeface="Times New Roman"/>
              </a:rPr>
              <a:t>Lee, R. S., Gimenez, F., </a:t>
            </a:r>
            <a:r>
              <a:rPr lang="en-US" sz="1200" dirty="0" err="1">
                <a:latin typeface="Times New Roman"/>
                <a:cs typeface="Times New Roman"/>
              </a:rPr>
              <a:t>Hoogi</a:t>
            </a:r>
            <a:r>
              <a:rPr lang="en-US" sz="1200" dirty="0">
                <a:latin typeface="Times New Roman"/>
                <a:cs typeface="Times New Roman"/>
              </a:rPr>
              <a:t>, A., Miyake, K. K., </a:t>
            </a:r>
            <a:r>
              <a:rPr lang="en-US" sz="1200" dirty="0" err="1">
                <a:latin typeface="Times New Roman"/>
                <a:cs typeface="Times New Roman"/>
              </a:rPr>
              <a:t>Gorovoy</a:t>
            </a:r>
            <a:r>
              <a:rPr lang="en-US" sz="1200" dirty="0">
                <a:latin typeface="Times New Roman"/>
                <a:cs typeface="Times New Roman"/>
              </a:rPr>
              <a:t>, M., &amp; Rubin, D. L. (2017). A curated mammography data set for use in computer-aided detection and diagnosis research. Scientific Data, 4, Article number: 170177. Retrieved February 19th, 2025, from https://doi.org/10.1038/sdata.2017.177 </a:t>
            </a:r>
          </a:p>
          <a:p>
            <a:pPr fontAlgn="base"/>
            <a:r>
              <a:rPr lang="en-US" sz="1200" dirty="0" err="1">
                <a:latin typeface="Times New Roman"/>
                <a:cs typeface="Times New Roman"/>
              </a:rPr>
              <a:t>Mohi</a:t>
            </a:r>
            <a:r>
              <a:rPr lang="en-US" sz="1200" dirty="0">
                <a:latin typeface="Times New Roman"/>
                <a:cs typeface="Times New Roman"/>
              </a:rPr>
              <a:t> </a:t>
            </a:r>
            <a:r>
              <a:rPr lang="en-US" sz="1200" dirty="0" err="1">
                <a:latin typeface="Times New Roman"/>
                <a:cs typeface="Times New Roman"/>
              </a:rPr>
              <a:t>ud</a:t>
            </a:r>
            <a:r>
              <a:rPr lang="en-US" sz="1200" dirty="0">
                <a:latin typeface="Times New Roman"/>
                <a:cs typeface="Times New Roman"/>
              </a:rPr>
              <a:t> din, N., Dar, R., Rasool, M., &amp; Assad, A. (2022). Breast cancer detection using deep learning: Datasets, methods, and challenges ahead. Computers in Biology and Medicine, 149. </a:t>
            </a:r>
            <a:r>
              <a:rPr lang="en-US" sz="1200" dirty="0">
                <a:latin typeface="Times New Roman"/>
                <a:cs typeface="Times New Roman"/>
                <a:hlinkClick r:id="rId5">
                  <a:extLst>
                    <a:ext uri="{A12FA001-AC4F-418D-AE19-62706E023703}">
                      <ahyp:hlinkClr xmlns:ahyp="http://schemas.microsoft.com/office/drawing/2018/hyperlinkcolor" val="tx"/>
                    </a:ext>
                  </a:extLst>
                </a:hlinkClick>
              </a:rPr>
              <a:t>https://doi.org/10.1016/j.compbiomed.2022.106073</a:t>
            </a:r>
            <a:r>
              <a:rPr lang="en-US" sz="1200" dirty="0">
                <a:latin typeface="Times New Roman"/>
                <a:cs typeface="Times New Roman"/>
              </a:rPr>
              <a:t> </a:t>
            </a:r>
          </a:p>
          <a:p>
            <a:pPr fontAlgn="base"/>
            <a:r>
              <a:rPr lang="en-US" sz="1200" dirty="0">
                <a:latin typeface="Times New Roman"/>
                <a:cs typeface="Times New Roman"/>
              </a:rPr>
              <a:t>Nassif, A. B., Talib, M. A., Nasir, Q., </a:t>
            </a:r>
            <a:r>
              <a:rPr lang="en-US" sz="1200" dirty="0" err="1">
                <a:latin typeface="Times New Roman"/>
                <a:cs typeface="Times New Roman"/>
              </a:rPr>
              <a:t>Afadar</a:t>
            </a:r>
            <a:r>
              <a:rPr lang="en-US" sz="1200" dirty="0">
                <a:latin typeface="Times New Roman"/>
                <a:cs typeface="Times New Roman"/>
              </a:rPr>
              <a:t>, Y., &amp; </a:t>
            </a:r>
            <a:r>
              <a:rPr lang="en-US" sz="1200" dirty="0" err="1">
                <a:latin typeface="Times New Roman"/>
                <a:cs typeface="Times New Roman"/>
              </a:rPr>
              <a:t>Elgendy</a:t>
            </a:r>
            <a:r>
              <a:rPr lang="en-US" sz="1200" dirty="0">
                <a:latin typeface="Times New Roman"/>
                <a:cs typeface="Times New Roman"/>
              </a:rPr>
              <a:t>, O. (2022). Breast cancer detection using artificial intelligence techniques: A systematic literature review. Artificial Intelligence in Medicine, 127, 102276. </a:t>
            </a:r>
            <a:r>
              <a:rPr lang="en-US" sz="1200" dirty="0">
                <a:latin typeface="Times New Roman"/>
                <a:cs typeface="Times New Roman"/>
                <a:hlinkClick r:id="rId6">
                  <a:extLst>
                    <a:ext uri="{A12FA001-AC4F-418D-AE19-62706E023703}">
                      <ahyp:hlinkClr xmlns:ahyp="http://schemas.microsoft.com/office/drawing/2018/hyperlinkcolor" val="tx"/>
                    </a:ext>
                  </a:extLst>
                </a:hlinkClick>
              </a:rPr>
              <a:t>https://doi.org/10.1016/j.artmed.2022.102276</a:t>
            </a:r>
            <a:r>
              <a:rPr lang="en-US" sz="1200" dirty="0">
                <a:latin typeface="Times New Roman"/>
                <a:cs typeface="Times New Roman"/>
              </a:rPr>
              <a:t> </a:t>
            </a:r>
          </a:p>
          <a:p>
            <a:pPr fontAlgn="base"/>
            <a:r>
              <a:rPr lang="en-US" sz="1200" dirty="0">
                <a:latin typeface="Times New Roman"/>
                <a:cs typeface="Times New Roman"/>
              </a:rPr>
              <a:t>Shen, L., Margolies, L. R., Rothstein, J. H., </a:t>
            </a:r>
            <a:r>
              <a:rPr lang="en-US" sz="1200" dirty="0" err="1">
                <a:latin typeface="Times New Roman"/>
                <a:cs typeface="Times New Roman"/>
              </a:rPr>
              <a:t>Fluder</a:t>
            </a:r>
            <a:r>
              <a:rPr lang="en-US" sz="1200" dirty="0">
                <a:latin typeface="Times New Roman"/>
                <a:cs typeface="Times New Roman"/>
              </a:rPr>
              <a:t>, E., McBride, R., &amp; Sieh, W. (2019). Deep Learning to Improve Breast Cancer Detection on Screening Mammography. Scientific Reports, 9(1), 12495. </a:t>
            </a:r>
            <a:r>
              <a:rPr lang="en-US" sz="1200" dirty="0">
                <a:latin typeface="Times New Roman"/>
                <a:cs typeface="Times New Roman"/>
                <a:hlinkClick r:id="rId7">
                  <a:extLst>
                    <a:ext uri="{A12FA001-AC4F-418D-AE19-62706E023703}">
                      <ahyp:hlinkClr xmlns:ahyp="http://schemas.microsoft.com/office/drawing/2018/hyperlinkcolor" val="tx"/>
                    </a:ext>
                  </a:extLst>
                </a:hlinkClick>
              </a:rPr>
              <a:t>https://doi.org/10.1038/s41598-019-48995-4</a:t>
            </a:r>
            <a:r>
              <a:rPr lang="en-US" sz="1200" dirty="0">
                <a:latin typeface="Times New Roman"/>
                <a:cs typeface="Times New Roman"/>
              </a:rPr>
              <a:t> </a:t>
            </a:r>
          </a:p>
          <a:p>
            <a:pPr fontAlgn="base"/>
            <a:r>
              <a:rPr lang="en-US" sz="1200" dirty="0">
                <a:latin typeface="Times New Roman"/>
                <a:cs typeface="Times New Roman"/>
              </a:rPr>
              <a:t>Wadhwa, G., &amp; Kaur, A. (2020). A deep CNN technique for detection of breast cancer using histopathology images. 2020 Advanced Computing and Communication Technologies for High Performance Applications (ACCTHPA). </a:t>
            </a:r>
            <a:r>
              <a:rPr lang="en-US" sz="1200" dirty="0">
                <a:latin typeface="Times New Roman"/>
                <a:cs typeface="Times New Roman"/>
                <a:hlinkClick r:id="rId8">
                  <a:extLst>
                    <a:ext uri="{A12FA001-AC4F-418D-AE19-62706E023703}">
                      <ahyp:hlinkClr xmlns:ahyp="http://schemas.microsoft.com/office/drawing/2018/hyperlinkcolor" val="tx"/>
                    </a:ext>
                  </a:extLst>
                </a:hlinkClick>
              </a:rPr>
              <a:t>https://doi.org/10.1109/ACCTHPA49271.2020.9213192</a:t>
            </a:r>
            <a:r>
              <a:rPr lang="en-US" sz="1200" dirty="0">
                <a:latin typeface="Times New Roman"/>
                <a:cs typeface="Times New Roman"/>
              </a:rPr>
              <a:t> </a:t>
            </a:r>
          </a:p>
          <a:p>
            <a:pPr fontAlgn="base"/>
            <a:r>
              <a:rPr lang="en-US" sz="1200" dirty="0">
                <a:latin typeface="Times New Roman"/>
                <a:cs typeface="Times New Roman"/>
              </a:rPr>
              <a:t>Zhang, B., Shi, H., &amp; Wang, H. (2023). Machine learning and AI in cancer prognosis, prediction, and treatment selection: A critical approach. Journal of Multidisciplinary Healthcare, 16, 1779–1791. </a:t>
            </a:r>
            <a:r>
              <a:rPr lang="en-US" sz="1200" dirty="0">
                <a:latin typeface="Times New Roman"/>
                <a:cs typeface="Times New Roman"/>
                <a:hlinkClick r:id="rId9">
                  <a:extLst>
                    <a:ext uri="{A12FA001-AC4F-418D-AE19-62706E023703}">
                      <ahyp:hlinkClr xmlns:ahyp="http://schemas.microsoft.com/office/drawing/2018/hyperlinkcolor" val="tx"/>
                    </a:ext>
                  </a:extLst>
                </a:hlinkClick>
              </a:rPr>
              <a:t>https://doi.org/10.2147/JMDH.S410301</a:t>
            </a:r>
            <a:r>
              <a:rPr lang="en-US" sz="1200" dirty="0">
                <a:latin typeface="Times New Roman"/>
                <a:cs typeface="Times New Roman"/>
              </a:rPr>
              <a:t> </a:t>
            </a:r>
          </a:p>
          <a:p>
            <a:pPr fontAlgn="base"/>
            <a:r>
              <a:rPr lang="en-US" sz="1200" dirty="0">
                <a:latin typeface="Times New Roman"/>
                <a:cs typeface="Times New Roman"/>
              </a:rPr>
              <a:t>Melek, A., </a:t>
            </a:r>
            <a:r>
              <a:rPr lang="en-US" sz="1200" dirty="0" err="1">
                <a:latin typeface="Times New Roman"/>
                <a:cs typeface="Times New Roman"/>
              </a:rPr>
              <a:t>Fakhry</a:t>
            </a:r>
            <a:r>
              <a:rPr lang="en-US" sz="1200" dirty="0">
                <a:latin typeface="Times New Roman"/>
                <a:cs typeface="Times New Roman"/>
              </a:rPr>
              <a:t>, S., &amp; Basha, T. (2023). Spatiotemporal mammography-based deep learning model for improved breast cancer risk prediction. 2023 International Conference on Advanced Machine Learning (ICAML), </a:t>
            </a:r>
            <a:r>
              <a:rPr lang="en-US" sz="1200" dirty="0">
                <a:latin typeface="Times New Roman"/>
                <a:cs typeface="Times New Roman"/>
                <a:hlinkClick r:id="rId10">
                  <a:extLst>
                    <a:ext uri="{A12FA001-AC4F-418D-AE19-62706E023703}">
                      <ahyp:hlinkClr xmlns:ahyp="http://schemas.microsoft.com/office/drawing/2018/hyperlinkcolor" val="tx"/>
                    </a:ext>
                  </a:extLst>
                </a:hlinkClick>
              </a:rPr>
              <a:t>https://ieeexplore.ieee.org/abstract/document/10340602</a:t>
            </a:r>
            <a:r>
              <a:rPr lang="en-US" sz="1200" dirty="0">
                <a:latin typeface="Times New Roman"/>
                <a:cs typeface="Times New Roman"/>
              </a:rPr>
              <a:t>. </a:t>
            </a:r>
            <a:br>
              <a:rPr lang="en-US" sz="1200" dirty="0">
                <a:latin typeface="Times New Roman"/>
                <a:cs typeface="Times New Roman"/>
              </a:rPr>
            </a:br>
            <a:r>
              <a:rPr lang="en-US" sz="1200" b="0" i="0" dirty="0">
                <a:solidFill>
                  <a:srgbClr val="000000"/>
                </a:solidFill>
                <a:effectLst/>
                <a:latin typeface="Times New Roman" panose="02020603050405020304" pitchFamily="18" charset="0"/>
              </a:rPr>
              <a:t>  </a:t>
            </a:r>
          </a:p>
          <a:p>
            <a:endParaRPr lang="en-IN" sz="1200" dirty="0"/>
          </a:p>
        </p:txBody>
      </p:sp>
    </p:spTree>
    <p:extLst>
      <p:ext uri="{BB962C8B-B14F-4D97-AF65-F5344CB8AC3E}">
        <p14:creationId xmlns:p14="http://schemas.microsoft.com/office/powerpoint/2010/main" val="2596630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east Cancer Awareness in Alabama | UAB Medical West">
            <a:extLst>
              <a:ext uri="{FF2B5EF4-FFF2-40B4-BE49-F238E27FC236}">
                <a16:creationId xmlns:a16="http://schemas.microsoft.com/office/drawing/2014/main" id="{398BB5B9-D95E-BB40-3720-B7C04F6F8A64}"/>
              </a:ext>
            </a:extLst>
          </p:cNvPr>
          <p:cNvPicPr>
            <a:picLocks noChangeAspect="1"/>
          </p:cNvPicPr>
          <p:nvPr/>
        </p:nvPicPr>
        <p:blipFill>
          <a:blip r:embed="rId2"/>
          <a:srcRect l="11743" r="6539" b="3"/>
          <a:stretch/>
        </p:blipFill>
        <p:spPr>
          <a:xfrm>
            <a:off x="500113" y="1216967"/>
            <a:ext cx="5416261" cy="4424065"/>
          </a:xfrm>
          <a:custGeom>
            <a:avLst/>
            <a:gdLst/>
            <a:ahLst/>
            <a:cxnLst/>
            <a:rect l="l" t="t" r="r" b="b"/>
            <a:pathLst>
              <a:path w="5531320" h="4424065">
                <a:moveTo>
                  <a:pt x="4292328" y="3931444"/>
                </a:moveTo>
                <a:cubicBezTo>
                  <a:pt x="3830135" y="4131325"/>
                  <a:pt x="3346708" y="4259111"/>
                  <a:pt x="2855653" y="4364392"/>
                </a:cubicBezTo>
                <a:lnTo>
                  <a:pt x="2855525" y="4364392"/>
                </a:lnTo>
                <a:cubicBezTo>
                  <a:pt x="3386634" y="4394018"/>
                  <a:pt x="3853531" y="4210158"/>
                  <a:pt x="4292328" y="3931444"/>
                </a:cubicBezTo>
                <a:close/>
                <a:moveTo>
                  <a:pt x="4302118" y="3923561"/>
                </a:moveTo>
                <a:lnTo>
                  <a:pt x="4301102" y="3924959"/>
                </a:lnTo>
                <a:lnTo>
                  <a:pt x="4302881" y="3924959"/>
                </a:lnTo>
                <a:close/>
                <a:moveTo>
                  <a:pt x="3885572" y="334733"/>
                </a:moveTo>
                <a:cubicBezTo>
                  <a:pt x="4046889" y="406840"/>
                  <a:pt x="4203653" y="488713"/>
                  <a:pt x="4355013" y="579880"/>
                </a:cubicBezTo>
                <a:cubicBezTo>
                  <a:pt x="4662082" y="768063"/>
                  <a:pt x="4933803" y="995790"/>
                  <a:pt x="5144619" y="1290779"/>
                </a:cubicBezTo>
                <a:cubicBezTo>
                  <a:pt x="5314365" y="1528042"/>
                  <a:pt x="5426258" y="1789591"/>
                  <a:pt x="5468598" y="2088522"/>
                </a:cubicBezTo>
                <a:cubicBezTo>
                  <a:pt x="5479330" y="2001424"/>
                  <a:pt x="5480182" y="1913385"/>
                  <a:pt x="5471141" y="1826083"/>
                </a:cubicBezTo>
                <a:cubicBezTo>
                  <a:pt x="5455337" y="1662962"/>
                  <a:pt x="5406307" y="1504799"/>
                  <a:pt x="5327080" y="1361348"/>
                </a:cubicBezTo>
                <a:cubicBezTo>
                  <a:pt x="5206160" y="1140233"/>
                  <a:pt x="5033362" y="965782"/>
                  <a:pt x="4833354" y="816507"/>
                </a:cubicBezTo>
                <a:cubicBezTo>
                  <a:pt x="4597235" y="640276"/>
                  <a:pt x="4336322" y="509438"/>
                  <a:pt x="4063457" y="400724"/>
                </a:cubicBezTo>
                <a:cubicBezTo>
                  <a:pt x="4033360" y="388607"/>
                  <a:pt x="4003060" y="376909"/>
                  <a:pt x="3972544" y="365631"/>
                </a:cubicBezTo>
                <a:cubicBezTo>
                  <a:pt x="3943680" y="354950"/>
                  <a:pt x="3914563" y="345033"/>
                  <a:pt x="3885572" y="334733"/>
                </a:cubicBezTo>
                <a:close/>
                <a:moveTo>
                  <a:pt x="3865737" y="329520"/>
                </a:moveTo>
                <a:cubicBezTo>
                  <a:pt x="3865737" y="329520"/>
                  <a:pt x="3865737" y="330410"/>
                  <a:pt x="3866500" y="330537"/>
                </a:cubicBezTo>
                <a:lnTo>
                  <a:pt x="3869806" y="330156"/>
                </a:lnTo>
                <a:close/>
                <a:moveTo>
                  <a:pt x="2219772" y="85645"/>
                </a:moveTo>
                <a:cubicBezTo>
                  <a:pt x="2206943" y="84005"/>
                  <a:pt x="2193910" y="85264"/>
                  <a:pt x="2181627" y="89333"/>
                </a:cubicBezTo>
                <a:cubicBezTo>
                  <a:pt x="1932920" y="125113"/>
                  <a:pt x="1690800" y="197118"/>
                  <a:pt x="1462972" y="303073"/>
                </a:cubicBezTo>
                <a:cubicBezTo>
                  <a:pt x="971789" y="529528"/>
                  <a:pt x="578130" y="865460"/>
                  <a:pt x="308698" y="1338461"/>
                </a:cubicBezTo>
                <a:cubicBezTo>
                  <a:pt x="180225" y="1561852"/>
                  <a:pt x="97653" y="1808638"/>
                  <a:pt x="65840" y="2064364"/>
                </a:cubicBezTo>
                <a:cubicBezTo>
                  <a:pt x="71943" y="2050505"/>
                  <a:pt x="77284" y="2036391"/>
                  <a:pt x="82115" y="2022150"/>
                </a:cubicBezTo>
                <a:cubicBezTo>
                  <a:pt x="170104" y="1763653"/>
                  <a:pt x="279580" y="1515073"/>
                  <a:pt x="423261" y="1282260"/>
                </a:cubicBezTo>
                <a:cubicBezTo>
                  <a:pt x="630770" y="945565"/>
                  <a:pt x="895371" y="664944"/>
                  <a:pt x="1231812" y="454001"/>
                </a:cubicBezTo>
                <a:cubicBezTo>
                  <a:pt x="1535193" y="263783"/>
                  <a:pt x="1866802" y="149729"/>
                  <a:pt x="2219772" y="85645"/>
                </a:cubicBezTo>
                <a:close/>
                <a:moveTo>
                  <a:pt x="2612541" y="836"/>
                </a:moveTo>
                <a:cubicBezTo>
                  <a:pt x="2715914" y="-4250"/>
                  <a:pt x="2831240" y="14695"/>
                  <a:pt x="2946311" y="35548"/>
                </a:cubicBezTo>
                <a:cubicBezTo>
                  <a:pt x="3291652" y="98106"/>
                  <a:pt x="3631144" y="182915"/>
                  <a:pt x="3961100" y="303581"/>
                </a:cubicBezTo>
                <a:cubicBezTo>
                  <a:pt x="4278341" y="419543"/>
                  <a:pt x="4581341" y="563350"/>
                  <a:pt x="4854588" y="764502"/>
                </a:cubicBezTo>
                <a:cubicBezTo>
                  <a:pt x="5067438" y="921152"/>
                  <a:pt x="5250408" y="1105521"/>
                  <a:pt x="5377813" y="1339732"/>
                </a:cubicBezTo>
                <a:cubicBezTo>
                  <a:pt x="5459812" y="1489986"/>
                  <a:pt x="5510304" y="1655396"/>
                  <a:pt x="5526198" y="1825829"/>
                </a:cubicBezTo>
                <a:cubicBezTo>
                  <a:pt x="5538277" y="1951327"/>
                  <a:pt x="5527342" y="2074917"/>
                  <a:pt x="5510558" y="2199398"/>
                </a:cubicBezTo>
                <a:cubicBezTo>
                  <a:pt x="5502967" y="2266991"/>
                  <a:pt x="5502713" y="2335195"/>
                  <a:pt x="5509796" y="2402839"/>
                </a:cubicBezTo>
                <a:cubicBezTo>
                  <a:pt x="5534208" y="2664197"/>
                  <a:pt x="5468472" y="2926051"/>
                  <a:pt x="5323520" y="3144890"/>
                </a:cubicBezTo>
                <a:cubicBezTo>
                  <a:pt x="5201340" y="3332234"/>
                  <a:pt x="5041042" y="3491719"/>
                  <a:pt x="4853062" y="3612932"/>
                </a:cubicBezTo>
                <a:cubicBezTo>
                  <a:pt x="4671110" y="3732072"/>
                  <a:pt x="4498566" y="3864563"/>
                  <a:pt x="4316359" y="3982940"/>
                </a:cubicBezTo>
                <a:cubicBezTo>
                  <a:pt x="4019717" y="4175573"/>
                  <a:pt x="3701077" y="4317347"/>
                  <a:pt x="3352557" y="4386771"/>
                </a:cubicBezTo>
                <a:cubicBezTo>
                  <a:pt x="3160954" y="4425590"/>
                  <a:pt x="2964456" y="4434173"/>
                  <a:pt x="2770207" y="4412201"/>
                </a:cubicBezTo>
                <a:cubicBezTo>
                  <a:pt x="2685525" y="4402537"/>
                  <a:pt x="2599953" y="4402410"/>
                  <a:pt x="2514889" y="4393637"/>
                </a:cubicBezTo>
                <a:cubicBezTo>
                  <a:pt x="2307137" y="4370851"/>
                  <a:pt x="2102209" y="4327277"/>
                  <a:pt x="1903167" y="4263562"/>
                </a:cubicBezTo>
                <a:cubicBezTo>
                  <a:pt x="1560623" y="4156119"/>
                  <a:pt x="1238932" y="4006972"/>
                  <a:pt x="948393" y="3794249"/>
                </a:cubicBezTo>
                <a:cubicBezTo>
                  <a:pt x="647554" y="3573897"/>
                  <a:pt x="396813" y="3308660"/>
                  <a:pt x="223634" y="2975526"/>
                </a:cubicBezTo>
                <a:cubicBezTo>
                  <a:pt x="129454" y="2796370"/>
                  <a:pt x="67150" y="2602198"/>
                  <a:pt x="39520" y="2401695"/>
                </a:cubicBezTo>
                <a:cubicBezTo>
                  <a:pt x="34510" y="2367555"/>
                  <a:pt x="26729" y="2333872"/>
                  <a:pt x="16252" y="2300991"/>
                </a:cubicBezTo>
                <a:cubicBezTo>
                  <a:pt x="-9179" y="2218598"/>
                  <a:pt x="-24" y="2135695"/>
                  <a:pt x="11801" y="2053556"/>
                </a:cubicBezTo>
                <a:cubicBezTo>
                  <a:pt x="93686" y="1480615"/>
                  <a:pt x="377868" y="1021983"/>
                  <a:pt x="812850" y="651084"/>
                </a:cubicBezTo>
                <a:cubicBezTo>
                  <a:pt x="1176755" y="340201"/>
                  <a:pt x="1598260" y="146042"/>
                  <a:pt x="2066810" y="52586"/>
                </a:cubicBezTo>
                <a:cubicBezTo>
                  <a:pt x="2154544" y="35039"/>
                  <a:pt x="2243041" y="23087"/>
                  <a:pt x="2332046" y="14441"/>
                </a:cubicBezTo>
                <a:cubicBezTo>
                  <a:pt x="2421052" y="5794"/>
                  <a:pt x="2508913" y="2107"/>
                  <a:pt x="2612541" y="836"/>
                </a:cubicBezTo>
                <a:close/>
              </a:path>
            </a:pathLst>
          </a:custGeom>
        </p:spPr>
      </p:pic>
      <p:sp>
        <p:nvSpPr>
          <p:cNvPr id="7" name="Title 1">
            <a:extLst>
              <a:ext uri="{FF2B5EF4-FFF2-40B4-BE49-F238E27FC236}">
                <a16:creationId xmlns:a16="http://schemas.microsoft.com/office/drawing/2014/main" id="{5F9A1F77-5296-1174-D529-F53067BD19BB}"/>
              </a:ext>
            </a:extLst>
          </p:cNvPr>
          <p:cNvSpPr txBox="1">
            <a:spLocks/>
          </p:cNvSpPr>
          <p:nvPr/>
        </p:nvSpPr>
        <p:spPr>
          <a:xfrm>
            <a:off x="7727496" y="213360"/>
            <a:ext cx="4464504" cy="358942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i="0" kern="1200">
                <a:solidFill>
                  <a:srgbClr val="7E9FC3"/>
                </a:solidFill>
                <a:latin typeface="Franklin Gothic Medium" panose="020B0603020102020204" pitchFamily="34" charset="0"/>
                <a:ea typeface="+mj-ea"/>
                <a:cs typeface="+mj-cs"/>
              </a:defRPr>
            </a:lvl1pPr>
          </a:lstStyle>
          <a:p>
            <a:r>
              <a:rPr lang="en-US" sz="3600"/>
              <a:t>Thank You</a:t>
            </a:r>
            <a:endParaRPr lang="en-US" sz="3600" dirty="0"/>
          </a:p>
        </p:txBody>
      </p:sp>
    </p:spTree>
    <p:extLst>
      <p:ext uri="{BB962C8B-B14F-4D97-AF65-F5344CB8AC3E}">
        <p14:creationId xmlns:p14="http://schemas.microsoft.com/office/powerpoint/2010/main" val="3720386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EA1A-481A-0940-B0BA-2FFF7F38BB25}"/>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F2AA249E-6475-F748-8E67-C370D02A2574}"/>
              </a:ext>
            </a:extLst>
          </p:cNvPr>
          <p:cNvSpPr>
            <a:spLocks noGrp="1"/>
          </p:cNvSpPr>
          <p:nvPr>
            <p:ph sz="half" idx="1"/>
          </p:nvPr>
        </p:nvSpPr>
        <p:spPr/>
        <p:txBody>
          <a:bodyPr/>
          <a:lstStyle/>
          <a:p>
            <a:pPr marL="0" indent="0">
              <a:buNone/>
            </a:pPr>
            <a:r>
              <a:rPr lang="en-US" dirty="0">
                <a:latin typeface="Aptos"/>
                <a:cs typeface="Times New Roman"/>
              </a:rPr>
              <a:t>This project aims to develop a deep learning model for breast cancer detection, so we can: </a:t>
            </a:r>
            <a:endParaRPr lang="en-US" dirty="0"/>
          </a:p>
          <a:p>
            <a:pPr marL="514350" indent="-514350">
              <a:buAutoNum type="arabicPeriod"/>
            </a:pPr>
            <a:r>
              <a:rPr lang="en-US" dirty="0">
                <a:ea typeface="+mn-lt"/>
                <a:cs typeface="+mn-lt"/>
              </a:rPr>
              <a:t>Increase the survival rates by stage at diagnosis</a:t>
            </a:r>
            <a:endParaRPr lang="en-US" dirty="0">
              <a:latin typeface="Aptos"/>
              <a:cs typeface="Times New Roman"/>
            </a:endParaRPr>
          </a:p>
          <a:p>
            <a:pPr marL="514350" indent="-514350">
              <a:buAutoNum type="arabicPeriod"/>
            </a:pPr>
            <a:r>
              <a:rPr lang="en-US" dirty="0">
                <a:ea typeface="+mn-lt"/>
                <a:cs typeface="+mn-lt"/>
              </a:rPr>
              <a:t>Enhance the effectiveness of different cancer treatments</a:t>
            </a:r>
            <a:endParaRPr lang="en-US" dirty="0"/>
          </a:p>
          <a:p>
            <a:pPr marL="514350" indent="-514350">
              <a:buAutoNum type="arabicPeriod"/>
            </a:pPr>
            <a:r>
              <a:rPr lang="en-US" dirty="0">
                <a:ea typeface="+mn-lt"/>
                <a:cs typeface="+mn-lt"/>
              </a:rPr>
              <a:t>Eliminate geographic and demographic disparities in breast cancer diagnosis and treatment</a:t>
            </a:r>
            <a:endParaRPr lang="en-US" dirty="0"/>
          </a:p>
          <a:p>
            <a:endParaRPr lang="en-US" dirty="0"/>
          </a:p>
        </p:txBody>
      </p:sp>
    </p:spTree>
    <p:extLst>
      <p:ext uri="{BB962C8B-B14F-4D97-AF65-F5344CB8AC3E}">
        <p14:creationId xmlns:p14="http://schemas.microsoft.com/office/powerpoint/2010/main" val="219224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243FD-DF7A-0143-BBB6-F8CCF4FB0344}"/>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0DC16B41-3CDA-8442-9F9C-691146145C65}"/>
              </a:ext>
            </a:extLst>
          </p:cNvPr>
          <p:cNvSpPr>
            <a:spLocks noGrp="1"/>
          </p:cNvSpPr>
          <p:nvPr>
            <p:ph sz="half" idx="1"/>
          </p:nvPr>
        </p:nvSpPr>
        <p:spPr/>
        <p:txBody>
          <a:bodyPr/>
          <a:lstStyle/>
          <a:p>
            <a:r>
              <a:rPr lang="en-US" b="1" dirty="0">
                <a:ea typeface="+mn-lt"/>
                <a:cs typeface="+mn-lt"/>
              </a:rPr>
              <a:t>Imbalanced Data:</a:t>
            </a:r>
            <a:r>
              <a:rPr lang="en-US" dirty="0">
                <a:ea typeface="+mn-lt"/>
                <a:cs typeface="+mn-lt"/>
              </a:rPr>
              <a:t> A significantly higher number of normal breast imaging scans compared to cancerous ones leads to biased model training, reducing detection sensitivity for rare cases.</a:t>
            </a:r>
            <a:endParaRPr lang="en-US" dirty="0"/>
          </a:p>
          <a:p>
            <a:r>
              <a:rPr lang="en-US" b="1" dirty="0">
                <a:ea typeface="+mn-lt"/>
                <a:cs typeface="+mn-lt"/>
              </a:rPr>
              <a:t>Multi-Modality Integration:</a:t>
            </a:r>
            <a:r>
              <a:rPr lang="en-US" dirty="0">
                <a:ea typeface="+mn-lt"/>
                <a:cs typeface="+mn-lt"/>
              </a:rPr>
              <a:t> Combining diverse medical imaging techniques (e.g., MRI, X-ray, mammography, histopathology) with computer vision and fusion-based joint transfer learning poses computational and standardization challenges. </a:t>
            </a:r>
            <a:endParaRPr lang="en-US" sz="1600" dirty="0">
              <a:ea typeface="+mn-lt"/>
              <a:cs typeface="+mn-lt"/>
            </a:endParaRPr>
          </a:p>
          <a:p>
            <a:r>
              <a:rPr lang="en-US" b="1" dirty="0">
                <a:ea typeface="+mn-lt"/>
                <a:cs typeface="+mn-lt"/>
              </a:rPr>
              <a:t>Label Noise:</a:t>
            </a:r>
            <a:r>
              <a:rPr lang="en-US" dirty="0">
                <a:ea typeface="+mn-lt"/>
                <a:cs typeface="+mn-lt"/>
              </a:rPr>
              <a:t> </a:t>
            </a:r>
            <a:r>
              <a:rPr lang="en-US" dirty="0">
                <a:latin typeface="Aptos"/>
                <a:cs typeface="Times New Roman"/>
              </a:rPr>
              <a:t>Variability in expert annotations and potential mislabeling introduce noise, impacting model generalization and accuracy</a:t>
            </a:r>
            <a:r>
              <a:rPr lang="en-US" dirty="0">
                <a:latin typeface="Aptos"/>
                <a:ea typeface="+mn-lt"/>
                <a:cs typeface="+mn-lt"/>
              </a:rPr>
              <a:t>.</a:t>
            </a:r>
            <a:endParaRPr lang="en-US" dirty="0"/>
          </a:p>
          <a:p>
            <a:endParaRPr lang="en-US" dirty="0"/>
          </a:p>
        </p:txBody>
      </p:sp>
    </p:spTree>
    <p:extLst>
      <p:ext uri="{BB962C8B-B14F-4D97-AF65-F5344CB8AC3E}">
        <p14:creationId xmlns:p14="http://schemas.microsoft.com/office/powerpoint/2010/main" val="2296019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F826-9152-A345-9423-B2B2C1F8DC6B}"/>
              </a:ext>
            </a:extLst>
          </p:cNvPr>
          <p:cNvSpPr>
            <a:spLocks noGrp="1"/>
          </p:cNvSpPr>
          <p:nvPr>
            <p:ph type="title"/>
          </p:nvPr>
        </p:nvSpPr>
        <p:spPr/>
        <p:txBody>
          <a:bodyPr/>
          <a:lstStyle/>
          <a:p>
            <a:r>
              <a:rPr lang="en-US" dirty="0"/>
              <a:t>Literature Review 1.1</a:t>
            </a:r>
          </a:p>
        </p:txBody>
      </p:sp>
      <p:sp>
        <p:nvSpPr>
          <p:cNvPr id="3" name="Content Placeholder 2">
            <a:extLst>
              <a:ext uri="{FF2B5EF4-FFF2-40B4-BE49-F238E27FC236}">
                <a16:creationId xmlns:a16="http://schemas.microsoft.com/office/drawing/2014/main" id="{62F185F2-38EC-F445-AEAA-FB200B15DDE0}"/>
              </a:ext>
            </a:extLst>
          </p:cNvPr>
          <p:cNvSpPr>
            <a:spLocks noGrp="1"/>
          </p:cNvSpPr>
          <p:nvPr>
            <p:ph sz="half" idx="1"/>
          </p:nvPr>
        </p:nvSpPr>
        <p:spPr/>
        <p:txBody>
          <a:bodyPr/>
          <a:lstStyle/>
          <a:p>
            <a:pPr marL="0" indent="0">
              <a:buNone/>
            </a:pPr>
            <a:r>
              <a:rPr lang="en-US" sz="2000" b="1" dirty="0">
                <a:latin typeface="Aptos"/>
                <a:cs typeface="Times New Roman"/>
              </a:rPr>
              <a:t>Spatiotemporal Mammography-based Deep Learning Model for Improved Breast Cancer Risk Prediction By  Wadhwa, G., &amp; Kaur, A. </a:t>
            </a:r>
          </a:p>
          <a:p>
            <a:pPr marL="0" indent="0">
              <a:buNone/>
            </a:pPr>
            <a:r>
              <a:rPr lang="en-US" sz="2000" dirty="0">
                <a:latin typeface="Aptos"/>
                <a:cs typeface="Times New Roman"/>
              </a:rPr>
              <a:t>The study aimed to enhance breast cancer risk prediction by integrating spatial and temporal information from mammograms. The paper proposes a spatiotemporal deep learning model using a Siamese neural network to capture risk cues from mammograms collected at different time points (T1 and T2). The Siamese model outperforms conventional CNN-based approaches, achieving an AUC of 0.81, compared to 0.75 (CNN-T1) and 0.77 (CNN-T2). Classical models (e.g., Gail and Tyrer-</a:t>
            </a:r>
            <a:r>
              <a:rPr lang="en-US" sz="2000" dirty="0" err="1">
                <a:latin typeface="Aptos"/>
                <a:cs typeface="Times New Roman"/>
              </a:rPr>
              <a:t>Cuzick</a:t>
            </a:r>
            <a:r>
              <a:rPr lang="en-US" sz="2000" dirty="0">
                <a:latin typeface="Aptos"/>
                <a:cs typeface="Times New Roman"/>
              </a:rPr>
              <a:t>) rely on traditional risk factors but have performance limitations in clinical settings. </a:t>
            </a:r>
          </a:p>
          <a:p>
            <a:pPr marL="0" indent="0">
              <a:buNone/>
            </a:pPr>
            <a:r>
              <a:rPr lang="en-US" sz="2000" b="1" dirty="0">
                <a:latin typeface="Aptos"/>
                <a:cs typeface="Times New Roman"/>
              </a:rPr>
              <a:t>Challenges:</a:t>
            </a:r>
          </a:p>
          <a:p>
            <a:pPr marL="285750" indent="-285750">
              <a:buFont typeface="Wingdings" panose="020B0604020202020204" pitchFamily="34" charset="0"/>
              <a:buChar char="Ø"/>
            </a:pPr>
            <a:r>
              <a:rPr lang="en-US" sz="2000" dirty="0">
                <a:latin typeface="Aptos"/>
                <a:cs typeface="Times New Roman"/>
              </a:rPr>
              <a:t> The size of the mammogram datasets is limited with multiple screening time points.</a:t>
            </a:r>
          </a:p>
          <a:p>
            <a:pPr marL="285750" indent="-285750">
              <a:buFont typeface="Wingdings" panose="020B0604020202020204" pitchFamily="34" charset="0"/>
              <a:buChar char="Ø"/>
            </a:pPr>
            <a:r>
              <a:rPr lang="en-US" sz="2000" dirty="0">
                <a:latin typeface="Aptos"/>
                <a:cs typeface="Times New Roman"/>
              </a:rPr>
              <a:t>Need for models that leverage both spatial and temporal information.</a:t>
            </a:r>
          </a:p>
          <a:p>
            <a:pPr marL="285750" indent="-285750">
              <a:buFont typeface="Wingdings" panose="020B0604020202020204" pitchFamily="34" charset="0"/>
              <a:buChar char="Ø"/>
            </a:pPr>
            <a:r>
              <a:rPr lang="en-US" sz="2000" dirty="0">
                <a:latin typeface="Aptos"/>
                <a:cs typeface="Times New Roman"/>
              </a:rPr>
              <a:t>Handling breast density variations</a:t>
            </a:r>
          </a:p>
          <a:p>
            <a:pPr marL="0" indent="0">
              <a:buNone/>
            </a:pPr>
            <a:endParaRPr lang="en-US" sz="2000" dirty="0">
              <a:latin typeface="Aptos"/>
              <a:cs typeface="Times New Roman"/>
            </a:endParaRPr>
          </a:p>
          <a:p>
            <a:endParaRPr lang="en-US" dirty="0"/>
          </a:p>
        </p:txBody>
      </p:sp>
    </p:spTree>
    <p:extLst>
      <p:ext uri="{BB962C8B-B14F-4D97-AF65-F5344CB8AC3E}">
        <p14:creationId xmlns:p14="http://schemas.microsoft.com/office/powerpoint/2010/main" val="276385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995-1BB6-964B-8AFE-583FBD7705B1}"/>
              </a:ext>
            </a:extLst>
          </p:cNvPr>
          <p:cNvSpPr>
            <a:spLocks noGrp="1"/>
          </p:cNvSpPr>
          <p:nvPr>
            <p:ph type="title"/>
          </p:nvPr>
        </p:nvSpPr>
        <p:spPr/>
        <p:txBody>
          <a:bodyPr/>
          <a:lstStyle/>
          <a:p>
            <a:r>
              <a:rPr lang="en-US" dirty="0"/>
              <a:t>Literature Review 1.2</a:t>
            </a:r>
          </a:p>
        </p:txBody>
      </p:sp>
      <p:sp>
        <p:nvSpPr>
          <p:cNvPr id="3" name="Content Placeholder 2">
            <a:extLst>
              <a:ext uri="{FF2B5EF4-FFF2-40B4-BE49-F238E27FC236}">
                <a16:creationId xmlns:a16="http://schemas.microsoft.com/office/drawing/2014/main" id="{C771E80E-49C7-2E45-AA8D-6E92A3E0BAA0}"/>
              </a:ext>
            </a:extLst>
          </p:cNvPr>
          <p:cNvSpPr>
            <a:spLocks noGrp="1"/>
          </p:cNvSpPr>
          <p:nvPr>
            <p:ph sz="half" idx="1"/>
          </p:nvPr>
        </p:nvSpPr>
        <p:spPr>
          <a:xfrm>
            <a:off x="838199" y="1286547"/>
            <a:ext cx="10515599" cy="4785485"/>
          </a:xfrm>
        </p:spPr>
        <p:txBody>
          <a:bodyPr/>
          <a:lstStyle/>
          <a:p>
            <a:pPr marL="0" indent="0">
              <a:buNone/>
            </a:pPr>
            <a:r>
              <a:rPr lang="en-US" sz="2000" b="1" dirty="0">
                <a:latin typeface="Aptos"/>
                <a:cs typeface="Times New Roman"/>
              </a:rPr>
              <a:t>Model Design:</a:t>
            </a:r>
          </a:p>
          <a:p>
            <a:pPr marL="0" indent="0">
              <a:buNone/>
            </a:pPr>
            <a:r>
              <a:rPr lang="en-US" sz="2000" dirty="0">
                <a:latin typeface="Aptos"/>
                <a:cs typeface="Times New Roman"/>
              </a:rPr>
              <a:t> CNN-T1: CNN trained on baseline screening images.</a:t>
            </a:r>
          </a:p>
          <a:p>
            <a:pPr marL="0" indent="0">
              <a:buNone/>
            </a:pPr>
            <a:r>
              <a:rPr lang="en-US" sz="2000" dirty="0">
                <a:latin typeface="Aptos"/>
                <a:cs typeface="Times New Roman"/>
              </a:rPr>
              <a:t> CNN-T2: CNN trained on follow-up screening images.</a:t>
            </a:r>
          </a:p>
          <a:p>
            <a:pPr marL="0" indent="0">
              <a:buNone/>
            </a:pPr>
            <a:r>
              <a:rPr lang="en-US" sz="2000" dirty="0">
                <a:latin typeface="Aptos"/>
                <a:cs typeface="Times New Roman"/>
              </a:rPr>
              <a:t> Siamese Network: Combines features from both time points (T1 and T2) for spatiotemporal analysis.</a:t>
            </a:r>
          </a:p>
          <a:p>
            <a:pPr marL="0" indent="0">
              <a:buNone/>
            </a:pPr>
            <a:r>
              <a:rPr lang="en-US" sz="2000" dirty="0">
                <a:latin typeface="Aptos"/>
                <a:cs typeface="Times New Roman"/>
              </a:rPr>
              <a:t>Models were trained using a binary cross-entropy loss function, with techniques like dropout and early stopping to improve generalization.</a:t>
            </a:r>
          </a:p>
          <a:p>
            <a:pPr marL="0" indent="0">
              <a:buNone/>
            </a:pPr>
            <a:r>
              <a:rPr lang="en-US" sz="2000" b="1" dirty="0">
                <a:latin typeface="Aptos"/>
                <a:cs typeface="Times New Roman"/>
              </a:rPr>
              <a:t>Outcomes:</a:t>
            </a:r>
          </a:p>
          <a:p>
            <a:pPr marL="0" indent="0">
              <a:buNone/>
            </a:pPr>
            <a:r>
              <a:rPr lang="en-US" sz="2000" dirty="0">
                <a:latin typeface="Aptos"/>
                <a:cs typeface="Times New Roman"/>
              </a:rPr>
              <a:t>The Siamese network leverages temporal differences, which help it outperform CNN models that rely solely on spatial data. The model performed well with lower sensitivity typically observed in dense breast images, demonstrating better accuracy in these cases. Younger patients benefited more from the spatiotemporal model, as malignancy features tend to be more dynamic in younger tissues.</a:t>
            </a:r>
          </a:p>
          <a:p>
            <a:endParaRPr lang="en-US" dirty="0"/>
          </a:p>
        </p:txBody>
      </p:sp>
    </p:spTree>
    <p:extLst>
      <p:ext uri="{BB962C8B-B14F-4D97-AF65-F5344CB8AC3E}">
        <p14:creationId xmlns:p14="http://schemas.microsoft.com/office/powerpoint/2010/main" val="1214177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8784-9BD3-D143-88B2-F97D61FF4D59}"/>
              </a:ext>
            </a:extLst>
          </p:cNvPr>
          <p:cNvSpPr>
            <a:spLocks noGrp="1"/>
          </p:cNvSpPr>
          <p:nvPr>
            <p:ph type="title"/>
          </p:nvPr>
        </p:nvSpPr>
        <p:spPr/>
        <p:txBody>
          <a:bodyPr/>
          <a:lstStyle/>
          <a:p>
            <a:r>
              <a:rPr lang="en-US" dirty="0"/>
              <a:t>Literature Review 2.1</a:t>
            </a:r>
          </a:p>
        </p:txBody>
      </p:sp>
      <p:sp>
        <p:nvSpPr>
          <p:cNvPr id="3" name="Content Placeholder 2">
            <a:extLst>
              <a:ext uri="{FF2B5EF4-FFF2-40B4-BE49-F238E27FC236}">
                <a16:creationId xmlns:a16="http://schemas.microsoft.com/office/drawing/2014/main" id="{E497FBF1-6D02-AD48-B9DC-7F3193C376F3}"/>
              </a:ext>
            </a:extLst>
          </p:cNvPr>
          <p:cNvSpPr>
            <a:spLocks noGrp="1"/>
          </p:cNvSpPr>
          <p:nvPr>
            <p:ph sz="half" idx="1"/>
          </p:nvPr>
        </p:nvSpPr>
        <p:spPr/>
        <p:txBody>
          <a:bodyPr/>
          <a:lstStyle/>
          <a:p>
            <a:pPr marL="0" indent="0">
              <a:buNone/>
            </a:pPr>
            <a:r>
              <a:rPr lang="en-US" sz="2000" b="1" dirty="0">
                <a:latin typeface="Aptos"/>
                <a:cs typeface="Times New Roman"/>
              </a:rPr>
              <a:t>A curated mammography data set for use in computer-aided detection and diagnosis research</a:t>
            </a:r>
          </a:p>
          <a:p>
            <a:pPr marL="0" indent="0">
              <a:buNone/>
            </a:pPr>
            <a:r>
              <a:rPr lang="en-US" sz="2000" dirty="0">
                <a:latin typeface="Aptos"/>
                <a:cs typeface="Times New Roman"/>
              </a:rPr>
              <a:t>The paper discusses the challenges in computer-aided detection (</a:t>
            </a:r>
            <a:r>
              <a:rPr lang="en-US" sz="2000" dirty="0" err="1">
                <a:latin typeface="Aptos"/>
                <a:cs typeface="Times New Roman"/>
              </a:rPr>
              <a:t>CADe</a:t>
            </a:r>
            <a:r>
              <a:rPr lang="en-US" sz="2000" dirty="0">
                <a:latin typeface="Aptos"/>
                <a:cs typeface="Times New Roman"/>
              </a:rPr>
              <a:t>) and diagnosis (</a:t>
            </a:r>
            <a:r>
              <a:rPr lang="en-US" sz="2000" dirty="0" err="1">
                <a:latin typeface="Aptos"/>
                <a:cs typeface="Times New Roman"/>
              </a:rPr>
              <a:t>CADx</a:t>
            </a:r>
            <a:r>
              <a:rPr lang="en-US" sz="2000" dirty="0">
                <a:latin typeface="Aptos"/>
                <a:cs typeface="Times New Roman"/>
              </a:rPr>
              <a:t>) in mammography, emphasizing the lack of a standardized evaluation dataset. Many prior studies have used private or unspecified subsets of public datasets, making it difficult to compare and reproduce results. To address this, the authors propose the CBIS-DDSM (Curated Breast Imaging Subset of the Digital Database for Screening Mammography), an updated and standardized dataset. The CBIS-DDSM includes decompressed images, improved region-of-interest (ROI) segmentations, and structured metadata, making it more accessible for machine learning research. </a:t>
            </a:r>
          </a:p>
          <a:p>
            <a:pPr marL="0" indent="0">
              <a:buNone/>
            </a:pPr>
            <a:r>
              <a:rPr lang="en-US" sz="2000" b="1" dirty="0">
                <a:latin typeface="Aptos"/>
                <a:cs typeface="Times New Roman"/>
              </a:rPr>
              <a:t>Challenges:</a:t>
            </a:r>
          </a:p>
          <a:p>
            <a:pPr>
              <a:buFont typeface="Wingdings" panose="020B0604020202020204" pitchFamily="34" charset="0"/>
              <a:buChar char="Ø"/>
            </a:pPr>
            <a:r>
              <a:rPr lang="en-US" sz="2000" dirty="0">
                <a:latin typeface="Aptos"/>
                <a:cs typeface="Times New Roman"/>
              </a:rPr>
              <a:t>Lack of Standardized Datasets – Inconsistent data sources and private datasets hinder reproducibility and fair comparison of </a:t>
            </a:r>
            <a:r>
              <a:rPr lang="en-US" sz="2000" dirty="0" err="1">
                <a:latin typeface="Aptos"/>
                <a:cs typeface="Times New Roman"/>
              </a:rPr>
              <a:t>CADe</a:t>
            </a:r>
            <a:r>
              <a:rPr lang="en-US" sz="2000" dirty="0">
                <a:latin typeface="Aptos"/>
                <a:cs typeface="Times New Roman"/>
              </a:rPr>
              <a:t> and </a:t>
            </a:r>
            <a:r>
              <a:rPr lang="en-US" sz="2000" dirty="0" err="1">
                <a:latin typeface="Aptos"/>
                <a:cs typeface="Times New Roman"/>
              </a:rPr>
              <a:t>CADx</a:t>
            </a:r>
            <a:r>
              <a:rPr lang="en-US" sz="2000" dirty="0">
                <a:latin typeface="Aptos"/>
                <a:cs typeface="Times New Roman"/>
              </a:rPr>
              <a:t> models.</a:t>
            </a:r>
          </a:p>
          <a:p>
            <a:pPr>
              <a:buFont typeface="Wingdings" panose="020B0604020202020204" pitchFamily="34" charset="0"/>
              <a:buChar char="Ø"/>
            </a:pPr>
            <a:r>
              <a:rPr lang="en-US" sz="2000" dirty="0">
                <a:latin typeface="Aptos"/>
                <a:cs typeface="Times New Roman"/>
              </a:rPr>
              <a:t>Outdated Image Formats &amp; Accessibility Issues – The original DDSM dataset uses obsolete compression, making image processing difficult and requiring decompression for usability.</a:t>
            </a:r>
          </a:p>
          <a:p>
            <a:pPr>
              <a:buFont typeface="Wingdings" panose="020B0604020202020204" pitchFamily="34" charset="0"/>
              <a:buChar char="Ø"/>
            </a:pPr>
            <a:r>
              <a:rPr lang="en-US" sz="2000" dirty="0">
                <a:latin typeface="Aptos"/>
                <a:cs typeface="Times New Roman"/>
              </a:rPr>
              <a:t>Imprecise ROI Annotations – Existing lesion annotations lack accuracy, requiring researchers to implement their own segmentation methods, leading to inconsistent results.</a:t>
            </a:r>
          </a:p>
          <a:p>
            <a:pPr marL="0" indent="0">
              <a:buNone/>
            </a:pPr>
            <a:endParaRPr lang="en-US" sz="2400" dirty="0"/>
          </a:p>
          <a:p>
            <a:pPr>
              <a:buFont typeface="Wingdings" panose="020B0604020202020204" pitchFamily="34" charset="0"/>
              <a:buChar char="Ø"/>
            </a:pPr>
            <a:endParaRPr lang="en-US" sz="2400" dirty="0"/>
          </a:p>
          <a:p>
            <a:endParaRPr lang="en-US" dirty="0"/>
          </a:p>
        </p:txBody>
      </p:sp>
    </p:spTree>
    <p:extLst>
      <p:ext uri="{BB962C8B-B14F-4D97-AF65-F5344CB8AC3E}">
        <p14:creationId xmlns:p14="http://schemas.microsoft.com/office/powerpoint/2010/main" val="244507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8784-9BD3-D143-88B2-F97D61FF4D59}"/>
              </a:ext>
            </a:extLst>
          </p:cNvPr>
          <p:cNvSpPr>
            <a:spLocks noGrp="1"/>
          </p:cNvSpPr>
          <p:nvPr>
            <p:ph type="title"/>
          </p:nvPr>
        </p:nvSpPr>
        <p:spPr/>
        <p:txBody>
          <a:bodyPr/>
          <a:lstStyle/>
          <a:p>
            <a:r>
              <a:rPr lang="en-US" dirty="0"/>
              <a:t>Literature Review 2.2</a:t>
            </a:r>
          </a:p>
        </p:txBody>
      </p:sp>
      <p:sp>
        <p:nvSpPr>
          <p:cNvPr id="3" name="Content Placeholder 2">
            <a:extLst>
              <a:ext uri="{FF2B5EF4-FFF2-40B4-BE49-F238E27FC236}">
                <a16:creationId xmlns:a16="http://schemas.microsoft.com/office/drawing/2014/main" id="{E497FBF1-6D02-AD48-B9DC-7F3193C376F3}"/>
              </a:ext>
            </a:extLst>
          </p:cNvPr>
          <p:cNvSpPr>
            <a:spLocks noGrp="1"/>
          </p:cNvSpPr>
          <p:nvPr>
            <p:ph sz="half" idx="1"/>
          </p:nvPr>
        </p:nvSpPr>
        <p:spPr>
          <a:xfrm>
            <a:off x="523406" y="1113144"/>
            <a:ext cx="11138942" cy="4785485"/>
          </a:xfrm>
        </p:spPr>
        <p:txBody>
          <a:bodyPr/>
          <a:lstStyle/>
          <a:p>
            <a:pPr marL="0" indent="0">
              <a:lnSpc>
                <a:spcPct val="70000"/>
              </a:lnSpc>
              <a:buFont typeface="Arial" panose="020B0604020202020204" pitchFamily="34" charset="0"/>
              <a:buNone/>
            </a:pPr>
            <a:r>
              <a:rPr lang="en-US" sz="1800" b="1" dirty="0">
                <a:latin typeface="Aptos"/>
                <a:cs typeface="Times New Roman"/>
              </a:rPr>
              <a:t>Model Design</a:t>
            </a:r>
          </a:p>
          <a:p>
            <a:pPr>
              <a:lnSpc>
                <a:spcPct val="70000"/>
              </a:lnSpc>
            </a:pPr>
            <a:r>
              <a:rPr lang="en-US" sz="1800" dirty="0">
                <a:latin typeface="Aptos"/>
                <a:cs typeface="Times New Roman"/>
              </a:rPr>
              <a:t>Decompression &amp; Reformatting: The CBIS-DDSM dataset converts obsolete LJPEG files into DICOM format, making them compatible with modern medical imaging tools. </a:t>
            </a:r>
          </a:p>
          <a:p>
            <a:pPr>
              <a:lnSpc>
                <a:spcPct val="70000"/>
              </a:lnSpc>
            </a:pPr>
            <a:r>
              <a:rPr lang="en-US" sz="1800" dirty="0">
                <a:latin typeface="Aptos"/>
                <a:cs typeface="Times New Roman"/>
              </a:rPr>
              <a:t>Metadata Standardization: The authors extracted and reformatted metadata into structured CSV files for easier access. </a:t>
            </a:r>
          </a:p>
          <a:p>
            <a:pPr>
              <a:lnSpc>
                <a:spcPct val="70000"/>
              </a:lnSpc>
            </a:pPr>
            <a:r>
              <a:rPr lang="en-US" sz="1800" dirty="0">
                <a:latin typeface="Aptos"/>
                <a:cs typeface="Times New Roman"/>
              </a:rPr>
              <a:t>Improved Segmentation: A trained mammographer reviewed annotations, and a segmentation algorithm refined ROI outlines, improving lesion delineation. </a:t>
            </a:r>
          </a:p>
          <a:p>
            <a:pPr>
              <a:lnSpc>
                <a:spcPct val="70000"/>
              </a:lnSpc>
            </a:pPr>
            <a:r>
              <a:rPr lang="en-US" sz="1800" dirty="0">
                <a:latin typeface="Aptos"/>
                <a:cs typeface="Times New Roman"/>
              </a:rPr>
              <a:t>Training &amp; Testing Splits: Cases were categorized based on BI-RADS scores, ensuring balanced training and test sets for fair evaluation. </a:t>
            </a:r>
          </a:p>
          <a:p>
            <a:pPr>
              <a:lnSpc>
                <a:spcPct val="70000"/>
              </a:lnSpc>
            </a:pPr>
            <a:r>
              <a:rPr lang="en-US" sz="1800" dirty="0">
                <a:latin typeface="Aptos"/>
                <a:cs typeface="Times New Roman"/>
              </a:rPr>
              <a:t>Cross-Platform Compatibility: The image processing tools were rewritten in Python, making them more accessible than the original Linux-based scripts</a:t>
            </a:r>
          </a:p>
          <a:p>
            <a:pPr marL="0" indent="0">
              <a:lnSpc>
                <a:spcPct val="70000"/>
              </a:lnSpc>
              <a:buFont typeface="Arial" panose="020B0604020202020204" pitchFamily="34" charset="0"/>
              <a:buNone/>
            </a:pPr>
            <a:r>
              <a:rPr lang="en-US" sz="1800" b="1" dirty="0">
                <a:latin typeface="Aptos"/>
                <a:cs typeface="Times New Roman"/>
              </a:rPr>
              <a:t>Outcomes:</a:t>
            </a:r>
          </a:p>
          <a:p>
            <a:pPr>
              <a:lnSpc>
                <a:spcPct val="70000"/>
              </a:lnSpc>
            </a:pPr>
            <a:r>
              <a:rPr lang="en-US" sz="1800" dirty="0">
                <a:latin typeface="Aptos"/>
                <a:cs typeface="Times New Roman"/>
              </a:rPr>
              <a:t>Higher Quality Data: The CBIS-DDSM dataset offers better ROI segmentations and metadata structuring, making it more useful for </a:t>
            </a:r>
            <a:r>
              <a:rPr lang="en-US" sz="1800" dirty="0" err="1">
                <a:latin typeface="Aptos"/>
                <a:cs typeface="Times New Roman"/>
              </a:rPr>
              <a:t>CADe</a:t>
            </a:r>
            <a:r>
              <a:rPr lang="en-US" sz="1800" dirty="0">
                <a:latin typeface="Aptos"/>
                <a:cs typeface="Times New Roman"/>
              </a:rPr>
              <a:t> and </a:t>
            </a:r>
            <a:r>
              <a:rPr lang="en-US" sz="1800" dirty="0" err="1">
                <a:latin typeface="Aptos"/>
                <a:cs typeface="Times New Roman"/>
              </a:rPr>
              <a:t>CADx</a:t>
            </a:r>
            <a:r>
              <a:rPr lang="en-US" sz="1800" dirty="0">
                <a:latin typeface="Aptos"/>
                <a:cs typeface="Times New Roman"/>
              </a:rPr>
              <a:t> research.</a:t>
            </a:r>
          </a:p>
          <a:p>
            <a:pPr>
              <a:lnSpc>
                <a:spcPct val="70000"/>
              </a:lnSpc>
            </a:pPr>
            <a:r>
              <a:rPr lang="en-US" sz="1800" dirty="0">
                <a:latin typeface="Aptos"/>
                <a:cs typeface="Times New Roman"/>
              </a:rPr>
              <a:t>Improved Reproducibility: By providing a publicly available, well-annotated dataset, the study enables direct comparison of different methods.</a:t>
            </a:r>
          </a:p>
          <a:p>
            <a:pPr>
              <a:lnSpc>
                <a:spcPct val="70000"/>
              </a:lnSpc>
            </a:pPr>
            <a:r>
              <a:rPr lang="en-US" sz="1800" dirty="0">
                <a:latin typeface="Aptos"/>
                <a:cs typeface="Times New Roman"/>
              </a:rPr>
              <a:t>Benchmark for Future Research: This dataset serves as a new standard for evaluating mammography-based decision support systems.</a:t>
            </a:r>
          </a:p>
          <a:p>
            <a:pPr>
              <a:lnSpc>
                <a:spcPct val="70000"/>
              </a:lnSpc>
            </a:pPr>
            <a:r>
              <a:rPr lang="en-US" sz="1800" dirty="0">
                <a:latin typeface="Aptos"/>
                <a:cs typeface="Times New Roman"/>
              </a:rPr>
              <a:t>Segmentation Validation: Comparing automated and hand-drawn segmentations showed that the new approach significantly improved accuracy (Dice coefficient increased from 0.398 to 0.792 on average).</a:t>
            </a:r>
          </a:p>
          <a:p>
            <a:pPr>
              <a:lnSpc>
                <a:spcPct val="70000"/>
              </a:lnSpc>
            </a:pPr>
            <a:r>
              <a:rPr lang="en-US" sz="1800" dirty="0">
                <a:latin typeface="Aptos"/>
                <a:cs typeface="Times New Roman"/>
              </a:rPr>
              <a:t>Wider Accessibility: The dataset is available on The Cancer Imaging Archive (TCIA), promoting open research in medical imaging.</a:t>
            </a:r>
          </a:p>
          <a:p>
            <a:endParaRPr lang="en-US" sz="2400" dirty="0">
              <a:latin typeface="Aptos"/>
              <a:cs typeface="Times New Roman"/>
            </a:endParaRPr>
          </a:p>
          <a:p>
            <a:endParaRPr lang="en-US" dirty="0"/>
          </a:p>
        </p:txBody>
      </p:sp>
    </p:spTree>
    <p:extLst>
      <p:ext uri="{BB962C8B-B14F-4D97-AF65-F5344CB8AC3E}">
        <p14:creationId xmlns:p14="http://schemas.microsoft.com/office/powerpoint/2010/main" val="4159870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8696-5D4A-FA41-9782-D300D38A19B3}"/>
              </a:ext>
            </a:extLst>
          </p:cNvPr>
          <p:cNvSpPr>
            <a:spLocks noGrp="1"/>
          </p:cNvSpPr>
          <p:nvPr>
            <p:ph type="title"/>
          </p:nvPr>
        </p:nvSpPr>
        <p:spPr/>
        <p:txBody>
          <a:bodyPr/>
          <a:lstStyle/>
          <a:p>
            <a:r>
              <a:rPr lang="en-IN" dirty="0"/>
              <a:t>CBIS-DDSM Dataset</a:t>
            </a:r>
            <a:r>
              <a:rPr lang="en-US" dirty="0"/>
              <a:t> </a:t>
            </a:r>
          </a:p>
        </p:txBody>
      </p:sp>
      <p:sp>
        <p:nvSpPr>
          <p:cNvPr id="3" name="Content Placeholder 2">
            <a:extLst>
              <a:ext uri="{FF2B5EF4-FFF2-40B4-BE49-F238E27FC236}">
                <a16:creationId xmlns:a16="http://schemas.microsoft.com/office/drawing/2014/main" id="{E67EAE31-30DF-0C47-B923-A567D1816D4E}"/>
              </a:ext>
            </a:extLst>
          </p:cNvPr>
          <p:cNvSpPr>
            <a:spLocks noGrp="1"/>
          </p:cNvSpPr>
          <p:nvPr>
            <p:ph sz="half" idx="1"/>
          </p:nvPr>
        </p:nvSpPr>
        <p:spPr/>
        <p:txBody>
          <a:bodyPr/>
          <a:lstStyle/>
          <a:p>
            <a:r>
              <a:rPr lang="en-US" dirty="0"/>
              <a:t>Curated Breast Imaging Subset of the Digital Database for Screening Mammography (CBIS-DDSM) is a medical imaging dataset for detecting and classifying breast cancer.</a:t>
            </a:r>
          </a:p>
          <a:p>
            <a:r>
              <a:rPr lang="en-US" dirty="0"/>
              <a:t>The dataset includes expert-annotated mammograms with pathologically confirmed labels.</a:t>
            </a:r>
          </a:p>
          <a:p>
            <a:r>
              <a:rPr lang="en-US" dirty="0"/>
              <a:t>The dataset comprises 10,239 mammographic images from 6,671 subjects, provided in DICOM format with high-resolution scans.</a:t>
            </a:r>
          </a:p>
          <a:p>
            <a:pPr marL="0" indent="0">
              <a:buNone/>
            </a:pPr>
            <a:endParaRPr lang="en-US" dirty="0"/>
          </a:p>
        </p:txBody>
      </p:sp>
    </p:spTree>
    <p:extLst>
      <p:ext uri="{BB962C8B-B14F-4D97-AF65-F5344CB8AC3E}">
        <p14:creationId xmlns:p14="http://schemas.microsoft.com/office/powerpoint/2010/main" val="69323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22A42B6-56D5-6440-86E6-7006FC53B59A}" vid="{CD8EB4FB-6531-A248-888A-0E93811EC0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TotalTime>
  <Words>2327</Words>
  <Application>Microsoft Office PowerPoint</Application>
  <PresentationFormat>Widescreen</PresentationFormat>
  <Paragraphs>200</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Aptos</vt:lpstr>
      <vt:lpstr>Aptos Display</vt:lpstr>
      <vt:lpstr>Arial</vt:lpstr>
      <vt:lpstr>Calibri</vt:lpstr>
      <vt:lpstr>Courier New</vt:lpstr>
      <vt:lpstr>Franklin Gothic Book</vt:lpstr>
      <vt:lpstr>Franklin Gothic Medium</vt:lpstr>
      <vt:lpstr>Times New Roman</vt:lpstr>
      <vt:lpstr>Wingdings</vt:lpstr>
      <vt:lpstr>Office Theme</vt:lpstr>
      <vt:lpstr>PowerPoint Presentation</vt:lpstr>
      <vt:lpstr>Introduction</vt:lpstr>
      <vt:lpstr>Problem Statement</vt:lpstr>
      <vt:lpstr>Challenges</vt:lpstr>
      <vt:lpstr>Literature Review 1.1</vt:lpstr>
      <vt:lpstr>Literature Review 1.2</vt:lpstr>
      <vt:lpstr>Literature Review 2.1</vt:lpstr>
      <vt:lpstr>Literature Review 2.2</vt:lpstr>
      <vt:lpstr>CBIS-DDSM Dataset </vt:lpstr>
      <vt:lpstr>CBIS-DDSM Dataset</vt:lpstr>
      <vt:lpstr>CBIS-DDSM Dataset – Dicom Data</vt:lpstr>
      <vt:lpstr>CBIS-DDSM Dataset – Mass Train Data</vt:lpstr>
      <vt:lpstr>CBIS-DDSM Dataset – Calc Train Data</vt:lpstr>
      <vt:lpstr>PowerPoint Presentation</vt:lpstr>
      <vt:lpstr>Data Preprocessing &amp; Analysis (Variables &amp; Images )</vt:lpstr>
      <vt:lpstr>Data Analysis &amp; Visualization- MassesTrain </vt:lpstr>
      <vt:lpstr>Data Analysis &amp; Visualization- Calc Train </vt:lpstr>
      <vt:lpstr>Data Analysis &amp; Visualization- Calc Train </vt:lpstr>
      <vt:lpstr>Image Preprocessing</vt:lpstr>
      <vt:lpstr>Methodology – Learning Model</vt:lpstr>
      <vt:lpstr>CNN</vt:lpstr>
      <vt:lpstr>CNN</vt:lpstr>
      <vt:lpstr>CNN</vt:lpstr>
      <vt:lpstr>RESNET50 MODEL</vt:lpstr>
      <vt:lpstr>RESNET50</vt:lpstr>
      <vt:lpstr>RESNET50 MODEL</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Youakim BADR</dc:creator>
  <cp:lastModifiedBy>Appala, Venkata Naga Sai Sri Vaishnavi</cp:lastModifiedBy>
  <cp:revision>15</cp:revision>
  <dcterms:created xsi:type="dcterms:W3CDTF">2018-11-27T04:22:11Z</dcterms:created>
  <dcterms:modified xsi:type="dcterms:W3CDTF">2025-03-03T00:04:28Z</dcterms:modified>
</cp:coreProperties>
</file>